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0" r:id="rId20"/>
    <p:sldId id="281" r:id="rId21"/>
    <p:sldId id="282" r:id="rId22"/>
    <p:sldId id="283" r:id="rId23"/>
    <p:sldId id="275" r:id="rId24"/>
    <p:sldId id="276" r:id="rId25"/>
    <p:sldId id="277" r:id="rId26"/>
    <p:sldId id="278" r:id="rId27"/>
    <p:sldId id="279"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Impact" panose="020B0806030902050204" pitchFamily="34" charset="0"/>
      <p:regular r:id="rId34"/>
    </p:embeddedFont>
    <p:embeddedFont>
      <p:font typeface="Nunito ExtraBold" pitchFamily="2" charset="0"/>
      <p:bold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197956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23e1278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23e1278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923e12783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923e12783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923e12783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923e1278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23e12783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923e12783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6bd59e6d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6bd59e6d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923e12783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923e12783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24db6bd5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924db6bd5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24db6bd5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924db6bd5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924db6bd56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924db6bd56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924db6bd5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924db6bd56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924db6bd5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924db6bd5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924db6bd5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924db6bd5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923e12783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923e12783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923e12783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923e12783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924db6bd56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924db6bd5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923e12783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923e1278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8dde35cf0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8dde35cf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dde35cf0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dde35cf0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dde35cf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dde35cf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8dde35cf0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8dde35cf0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8dde35cf0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8dde35cf0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923e12783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923e12783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eaLnBrk="1" latinLnBrk="0" hangingPunct="1"/>
            <a:r>
              <a:rPr lang="en-US"/>
              <a:t>5/11/2023</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074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1" latinLnBrk="0" hangingPunct="1"/>
            <a:r>
              <a:rPr lang="en-US"/>
              <a:t>5/11/2023</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4743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1" latinLnBrk="0" hangingPunct="1"/>
            <a:r>
              <a:rPr lang="en-US"/>
              <a:t>5/11/2023</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416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1" latinLnBrk="0" hangingPunct="1"/>
            <a:r>
              <a:rPr lang="en-US"/>
              <a:t>5/11/2023</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608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1" latinLnBrk="0" hangingPunct="1"/>
            <a:r>
              <a:rPr lang="en-US"/>
              <a:t>5/11/2023</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1" latinLnBrk="0" hangingPunct="1"/>
            <a:r>
              <a:rPr lang="en-US"/>
              <a:t>5/11/2023</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392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1" latinLnBrk="0" hangingPunct="1"/>
            <a:r>
              <a:rPr lang="en-US"/>
              <a:t>5/11/2023</a:t>
            </a:r>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7649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1" latinLnBrk="0" hangingPunct="1"/>
            <a:r>
              <a:rPr lang="en-US"/>
              <a:t>5/11/2023</a:t>
            </a:r>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7230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r>
              <a:rPr lang="en-US"/>
              <a:t>5/11/2023</a:t>
            </a:r>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419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latinLnBrk="0" hangingPunct="1"/>
            <a:r>
              <a:rPr lang="en-US"/>
              <a:t>5/11/2023</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433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latinLnBrk="0" hangingPunct="1"/>
            <a:r>
              <a:rPr lang="en-US"/>
              <a:t>5/11/2023</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718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latinLnBrk="0" hangingPunct="1"/>
            <a:r>
              <a:rPr lang="en-US"/>
              <a:t>5/11/2023</a:t>
            </a:r>
            <a:endParaRPr lang="en-US">
              <a:solidFill>
                <a:schemeClr val="tx1">
                  <a:shade val="50000"/>
                </a:scheme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0" lang="en-US">
              <a:solidFill>
                <a:schemeClr val="tx1">
                  <a:shade val="50000"/>
                </a:scheme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81143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unty172/WeChat"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flutter.dev/" TargetMode="External"/><Relationship Id="rId7" Type="http://schemas.openxmlformats.org/officeDocument/2006/relationships/hyperlink" Target="https://stackoverflow.com/questions/tagged/flutter"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dart.dev/" TargetMode="External"/><Relationship Id="rId5" Type="http://schemas.openxmlformats.org/officeDocument/2006/relationships/hyperlink" Target="https://firebase.google.com/docs" TargetMode="External"/><Relationship Id="rId4" Type="http://schemas.openxmlformats.org/officeDocument/2006/relationships/hyperlink" Target="https://gallery.flutter.dev/#/"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87599" y="1131150"/>
            <a:ext cx="1613525" cy="1525075"/>
          </a:xfrm>
          <a:prstGeom prst="rect">
            <a:avLst/>
          </a:prstGeom>
          <a:noFill/>
          <a:ln>
            <a:noFill/>
          </a:ln>
        </p:spPr>
      </p:pic>
      <p:sp>
        <p:nvSpPr>
          <p:cNvPr id="55" name="Google Shape;55;p13"/>
          <p:cNvSpPr txBox="1"/>
          <p:nvPr/>
        </p:nvSpPr>
        <p:spPr>
          <a:xfrm>
            <a:off x="1785525" y="204350"/>
            <a:ext cx="6484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t>NATIONAL INSTITUTE OF TECHNOLOGY</a:t>
            </a:r>
            <a:endParaRPr sz="2100" b="1" dirty="0"/>
          </a:p>
        </p:txBody>
      </p:sp>
      <p:sp>
        <p:nvSpPr>
          <p:cNvPr id="56" name="Google Shape;56;p13"/>
          <p:cNvSpPr txBox="1"/>
          <p:nvPr/>
        </p:nvSpPr>
        <p:spPr>
          <a:xfrm>
            <a:off x="2123550" y="623250"/>
            <a:ext cx="4896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sz="2100"/>
              <a:t> </a:t>
            </a:r>
            <a:r>
              <a:rPr lang="en" sz="2100" b="1"/>
              <a:t>MIZORAM</a:t>
            </a:r>
            <a:endParaRPr sz="2100" b="1"/>
          </a:p>
        </p:txBody>
      </p:sp>
      <p:sp>
        <p:nvSpPr>
          <p:cNvPr id="57" name="Google Shape;57;p13"/>
          <p:cNvSpPr txBox="1"/>
          <p:nvPr/>
        </p:nvSpPr>
        <p:spPr>
          <a:xfrm>
            <a:off x="2523150" y="2865375"/>
            <a:ext cx="4896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rPr>
              <a:t>WECHAT-A FLUTTER APPLICATION</a:t>
            </a:r>
            <a:endParaRPr sz="1700" b="1">
              <a:solidFill>
                <a:schemeClr val="dk1"/>
              </a:solidFill>
            </a:endParaRPr>
          </a:p>
        </p:txBody>
      </p:sp>
      <p:sp>
        <p:nvSpPr>
          <p:cNvPr id="58" name="Google Shape;58;p13"/>
          <p:cNvSpPr txBox="1"/>
          <p:nvPr/>
        </p:nvSpPr>
        <p:spPr>
          <a:xfrm>
            <a:off x="6706675" y="3349325"/>
            <a:ext cx="28200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latin typeface="Nunito ExtraBold"/>
                <a:ea typeface="Nunito ExtraBold"/>
                <a:cs typeface="Nunito ExtraBold"/>
                <a:sym typeface="Nunito ExtraBold"/>
              </a:rPr>
              <a:t>BY:</a:t>
            </a:r>
            <a:endParaRPr sz="1700" dirty="0">
              <a:latin typeface="Nunito ExtraBold"/>
              <a:ea typeface="Nunito ExtraBold"/>
              <a:cs typeface="Nunito ExtraBold"/>
              <a:sym typeface="Nunito ExtraBold"/>
            </a:endParaRPr>
          </a:p>
          <a:p>
            <a:pPr marL="0" lvl="0" indent="0" algn="l" rtl="0">
              <a:spcBef>
                <a:spcPts val="0"/>
              </a:spcBef>
              <a:spcAft>
                <a:spcPts val="0"/>
              </a:spcAft>
              <a:buNone/>
            </a:pPr>
            <a:r>
              <a:rPr lang="en" sz="1700" dirty="0">
                <a:latin typeface="Impact"/>
                <a:ea typeface="Impact"/>
                <a:cs typeface="Impact"/>
                <a:sym typeface="Impact"/>
              </a:rPr>
              <a:t>BADDALA SAI KUMAR REDDY</a:t>
            </a:r>
            <a:endParaRPr sz="1700" dirty="0">
              <a:latin typeface="Impact"/>
              <a:ea typeface="Impact"/>
              <a:cs typeface="Impact"/>
              <a:sym typeface="Impact"/>
            </a:endParaRPr>
          </a:p>
          <a:p>
            <a:pPr marL="0" lvl="0" indent="0" algn="l" rtl="0">
              <a:spcBef>
                <a:spcPts val="0"/>
              </a:spcBef>
              <a:spcAft>
                <a:spcPts val="0"/>
              </a:spcAft>
              <a:buNone/>
            </a:pPr>
            <a:r>
              <a:rPr lang="en" sz="1700" dirty="0">
                <a:latin typeface="Impact"/>
                <a:ea typeface="Impact"/>
                <a:cs typeface="Impact"/>
                <a:sym typeface="Impact"/>
              </a:rPr>
              <a:t>BT19CS006</a:t>
            </a:r>
            <a:endParaRPr sz="1700" dirty="0">
              <a:latin typeface="Impact"/>
              <a:ea typeface="Impact"/>
              <a:cs typeface="Impact"/>
              <a:sym typeface="Impact"/>
            </a:endParaRPr>
          </a:p>
          <a:p>
            <a:pPr marL="0" lvl="0" indent="0" algn="l" rtl="0">
              <a:spcBef>
                <a:spcPts val="0"/>
              </a:spcBef>
              <a:spcAft>
                <a:spcPts val="0"/>
              </a:spcAft>
              <a:buNone/>
            </a:pPr>
            <a:endParaRPr dirty="0"/>
          </a:p>
        </p:txBody>
      </p:sp>
      <p:sp>
        <p:nvSpPr>
          <p:cNvPr id="59" name="Google Shape;59;p13"/>
          <p:cNvSpPr txBox="1"/>
          <p:nvPr/>
        </p:nvSpPr>
        <p:spPr>
          <a:xfrm>
            <a:off x="1702050" y="4658425"/>
            <a:ext cx="573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DEPARTMENT OF COMPUTER SCIENCE AND ENGINEERING</a:t>
            </a:r>
            <a:endParaRPr b="1"/>
          </a:p>
        </p:txBody>
      </p:sp>
      <p:sp>
        <p:nvSpPr>
          <p:cNvPr id="61" name="Google Shape;61;p13"/>
          <p:cNvSpPr txBox="1"/>
          <p:nvPr/>
        </p:nvSpPr>
        <p:spPr>
          <a:xfrm>
            <a:off x="0" y="3349325"/>
            <a:ext cx="3358200" cy="12002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latin typeface="Nunito ExtraBold"/>
                <a:ea typeface="Nunito ExtraBold"/>
                <a:cs typeface="Nunito ExtraBold"/>
                <a:sym typeface="Nunito ExtraBold"/>
              </a:rPr>
              <a:t>UNDER THE GUIDANCE OF:</a:t>
            </a:r>
            <a:endParaRPr sz="1700" dirty="0">
              <a:latin typeface="Nunito ExtraBold"/>
              <a:ea typeface="Nunito ExtraBold"/>
              <a:cs typeface="Nunito ExtraBold"/>
              <a:sym typeface="Nunito ExtraBold"/>
            </a:endParaRPr>
          </a:p>
          <a:p>
            <a:pPr marL="0" lvl="0" indent="0" algn="l" rtl="0">
              <a:spcBef>
                <a:spcPts val="0"/>
              </a:spcBef>
              <a:spcAft>
                <a:spcPts val="0"/>
              </a:spcAft>
              <a:buNone/>
            </a:pPr>
            <a:r>
              <a:rPr lang="en-US" sz="1800" b="1" dirty="0">
                <a:latin typeface="Impact" panose="020B0806030902050204" pitchFamily="34" charset="0"/>
                <a:ea typeface="Times New Roman" panose="02020603050405020304" pitchFamily="18" charset="0"/>
              </a:rPr>
              <a:t>Dr</a:t>
            </a:r>
            <a:r>
              <a:rPr lang="en-US" sz="1800" b="1" u="none" strike="noStrike" dirty="0">
                <a:solidFill>
                  <a:srgbClr val="000000"/>
                </a:solidFill>
                <a:effectLst/>
                <a:latin typeface="Impact" panose="020B0806030902050204" pitchFamily="34" charset="0"/>
                <a:ea typeface="Times New Roman" panose="02020603050405020304" pitchFamily="18" charset="0"/>
              </a:rPr>
              <a:t>. Lenin </a:t>
            </a:r>
            <a:r>
              <a:rPr lang="en-US" sz="1800" b="1" u="none" strike="noStrike" dirty="0" err="1">
                <a:solidFill>
                  <a:srgbClr val="000000"/>
                </a:solidFill>
                <a:effectLst/>
                <a:latin typeface="Impact" panose="020B0806030902050204" pitchFamily="34" charset="0"/>
                <a:ea typeface="Times New Roman" panose="02020603050405020304" pitchFamily="18" charset="0"/>
              </a:rPr>
              <a:t>Laitonjam</a:t>
            </a:r>
            <a:endParaRPr sz="1700" dirty="0">
              <a:latin typeface="Impact" panose="020B0806030902050204" pitchFamily="34" charset="0"/>
              <a:ea typeface="Impact"/>
              <a:cs typeface="Impact"/>
              <a:sym typeface="Impact"/>
            </a:endParaRPr>
          </a:p>
          <a:p>
            <a:pPr marL="0" lvl="0" indent="0" algn="l" rtl="0">
              <a:spcBef>
                <a:spcPts val="0"/>
              </a:spcBef>
              <a:spcAft>
                <a:spcPts val="0"/>
              </a:spcAft>
              <a:buNone/>
            </a:pPr>
            <a:endParaRPr sz="1700" dirty="0">
              <a:latin typeface="Impact"/>
              <a:ea typeface="Impact"/>
              <a:cs typeface="Impact"/>
              <a:sym typeface="Impact"/>
            </a:endParaRPr>
          </a:p>
          <a:p>
            <a:pPr marL="0" lvl="0" indent="0" algn="l" rtl="0">
              <a:spcBef>
                <a:spcPts val="0"/>
              </a:spcBef>
              <a:spcAft>
                <a:spcPts val="0"/>
              </a:spcAft>
              <a:buNone/>
            </a:pPr>
            <a:endParaRPr dirty="0"/>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p:nvPr/>
        </p:nvSpPr>
        <p:spPr>
          <a:xfrm>
            <a:off x="207725" y="24427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Frontend</a:t>
            </a:r>
            <a:endParaRPr sz="2300" b="1" u="sng"/>
          </a:p>
        </p:txBody>
      </p:sp>
      <p:sp>
        <p:nvSpPr>
          <p:cNvPr id="190" name="Google Shape;190;p23"/>
          <p:cNvSpPr txBox="1"/>
          <p:nvPr/>
        </p:nvSpPr>
        <p:spPr>
          <a:xfrm>
            <a:off x="462775" y="884489"/>
            <a:ext cx="81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The frontend framework that is used in this application is Flutter.</a:t>
            </a:r>
            <a:endParaRPr>
              <a:latin typeface="Times New Roman"/>
              <a:ea typeface="Times New Roman"/>
              <a:cs typeface="Times New Roman"/>
              <a:sym typeface="Times New Roman"/>
            </a:endParaRPr>
          </a:p>
        </p:txBody>
      </p:sp>
      <p:sp>
        <p:nvSpPr>
          <p:cNvPr id="191" name="Google Shape;191;p23"/>
          <p:cNvSpPr txBox="1"/>
          <p:nvPr/>
        </p:nvSpPr>
        <p:spPr>
          <a:xfrm>
            <a:off x="462775" y="1394579"/>
            <a:ext cx="86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Flutter is an open-source UI software development kit created by google.It is used to develop cross platform applications for android,ios,Linux,macOS,windows and the web from a </a:t>
            </a:r>
            <a:r>
              <a:rPr lang="en">
                <a:solidFill>
                  <a:schemeClr val="accent5"/>
                </a:solidFill>
                <a:latin typeface="Times New Roman"/>
                <a:ea typeface="Times New Roman"/>
                <a:cs typeface="Times New Roman"/>
                <a:sym typeface="Times New Roman"/>
              </a:rPr>
              <a:t>single codebase</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92" name="Google Shape;192;p23"/>
          <p:cNvSpPr txBox="1"/>
          <p:nvPr/>
        </p:nvSpPr>
        <p:spPr>
          <a:xfrm>
            <a:off x="462775" y="2120068"/>
            <a:ext cx="87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Flutter is a simple and high performance framework based on dart language,which provides high performance by </a:t>
            </a:r>
            <a:r>
              <a:rPr lang="en">
                <a:solidFill>
                  <a:schemeClr val="accent5"/>
                </a:solidFill>
                <a:latin typeface="Times New Roman"/>
                <a:ea typeface="Times New Roman"/>
                <a:cs typeface="Times New Roman"/>
                <a:sym typeface="Times New Roman"/>
              </a:rPr>
              <a:t>rendering the UI directly</a:t>
            </a:r>
            <a:r>
              <a:rPr lang="en">
                <a:latin typeface="Times New Roman"/>
                <a:ea typeface="Times New Roman"/>
                <a:cs typeface="Times New Roman"/>
                <a:sym typeface="Times New Roman"/>
              </a:rPr>
              <a:t> in the operating system’s canvas rather than through native framework.</a:t>
            </a:r>
            <a:endParaRPr>
              <a:latin typeface="Times New Roman"/>
              <a:ea typeface="Times New Roman"/>
              <a:cs typeface="Times New Roman"/>
              <a:sym typeface="Times New Roman"/>
            </a:endParaRPr>
          </a:p>
        </p:txBody>
      </p:sp>
      <p:sp>
        <p:nvSpPr>
          <p:cNvPr id="193" name="Google Shape;193;p23"/>
          <p:cNvSpPr txBox="1"/>
          <p:nvPr/>
        </p:nvSpPr>
        <p:spPr>
          <a:xfrm>
            <a:off x="462775" y="3470141"/>
            <a:ext cx="87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Flutter offers many ready to use widgets(UI) to create a modern application.These widgets are optimized for mobile environment and designing the application using widgets is simple as designing HTML.</a:t>
            </a:r>
            <a:endParaRPr>
              <a:latin typeface="Times New Roman"/>
              <a:ea typeface="Times New Roman"/>
              <a:cs typeface="Times New Roman"/>
              <a:sym typeface="Times New Roman"/>
            </a:endParaRPr>
          </a:p>
        </p:txBody>
      </p:sp>
      <p:sp>
        <p:nvSpPr>
          <p:cNvPr id="194" name="Google Shape;194;p23"/>
          <p:cNvSpPr txBox="1"/>
          <p:nvPr/>
        </p:nvSpPr>
        <p:spPr>
          <a:xfrm>
            <a:off x="462775" y="2960052"/>
            <a:ext cx="874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To be specific,a flutter application is itself a widget.Flutter widgets also supports animations and gestures.</a:t>
            </a:r>
            <a:endParaRPr>
              <a:latin typeface="Times New Roman"/>
              <a:ea typeface="Times New Roman"/>
              <a:cs typeface="Times New Roman"/>
              <a:sym typeface="Times New Roman"/>
            </a:endParaRPr>
          </a:p>
        </p:txBody>
      </p:sp>
      <p:sp>
        <p:nvSpPr>
          <p:cNvPr id="195" name="Google Shape;195;p23"/>
          <p:cNvSpPr txBox="1"/>
          <p:nvPr/>
        </p:nvSpPr>
        <p:spPr>
          <a:xfrm>
            <a:off x="462775" y="4081136"/>
            <a:ext cx="874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The application logic is based on </a:t>
            </a:r>
            <a:r>
              <a:rPr lang="en">
                <a:solidFill>
                  <a:schemeClr val="accent5"/>
                </a:solidFill>
                <a:latin typeface="Times New Roman"/>
                <a:ea typeface="Times New Roman"/>
                <a:cs typeface="Times New Roman"/>
                <a:sym typeface="Times New Roman"/>
              </a:rPr>
              <a:t>reactive programming</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96" name="Google Shape;196;p23"/>
          <p:cNvSpPr txBox="1"/>
          <p:nvPr/>
        </p:nvSpPr>
        <p:spPr>
          <a:xfrm>
            <a:off x="462775" y="4591225"/>
            <a:ext cx="87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A widget have a state.</a:t>
            </a:r>
            <a:r>
              <a:rPr lang="en">
                <a:latin typeface="Times New Roman"/>
                <a:ea typeface="Times New Roman"/>
                <a:cs typeface="Times New Roman"/>
                <a:sym typeface="Times New Roman"/>
              </a:rPr>
              <a:t>By changing the state of widget,flutter will automatically (reactive programming) compare the widget’s previous state and render the widget with only the necessary changes instead of re-rendering the whole widget.</a:t>
            </a:r>
            <a:endParaRPr>
              <a:latin typeface="Times New Roman"/>
              <a:ea typeface="Times New Roman"/>
              <a:cs typeface="Times New Roman"/>
              <a:sym typeface="Times New Roman"/>
            </a:endParaRPr>
          </a:p>
        </p:txBody>
      </p:sp>
      <p:sp>
        <p:nvSpPr>
          <p:cNvPr id="197" name="Google Shape;197;p23"/>
          <p:cNvSpPr/>
          <p:nvPr/>
        </p:nvSpPr>
        <p:spPr>
          <a:xfrm>
            <a:off x="403275" y="1025032"/>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03275" y="310062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403275" y="1515309"/>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403275" y="2237673"/>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69250" y="3590863"/>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403275" y="4195659"/>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403275" y="474878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p:nvPr/>
        </p:nvSpPr>
        <p:spPr>
          <a:xfrm>
            <a:off x="399725" y="28087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t>WHY FLUTTER?</a:t>
            </a:r>
            <a:endParaRPr sz="2300" b="1"/>
          </a:p>
        </p:txBody>
      </p:sp>
      <p:sp>
        <p:nvSpPr>
          <p:cNvPr id="210" name="Google Shape;210;p24"/>
          <p:cNvSpPr txBox="1"/>
          <p:nvPr/>
        </p:nvSpPr>
        <p:spPr>
          <a:xfrm>
            <a:off x="620575" y="95250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Modern and reactive framework</a:t>
            </a:r>
            <a:endParaRPr>
              <a:latin typeface="Times New Roman"/>
              <a:ea typeface="Times New Roman"/>
              <a:cs typeface="Times New Roman"/>
              <a:sym typeface="Times New Roman"/>
            </a:endParaRPr>
          </a:p>
        </p:txBody>
      </p:sp>
      <p:sp>
        <p:nvSpPr>
          <p:cNvPr id="211" name="Google Shape;211;p24"/>
          <p:cNvSpPr txBox="1"/>
          <p:nvPr/>
        </p:nvSpPr>
        <p:spPr>
          <a:xfrm>
            <a:off x="620575" y="2017083"/>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Uses Dart programming language and it is very easy to learn</a:t>
            </a:r>
            <a:endParaRPr>
              <a:latin typeface="Times New Roman"/>
              <a:ea typeface="Times New Roman"/>
              <a:cs typeface="Times New Roman"/>
              <a:sym typeface="Times New Roman"/>
            </a:endParaRPr>
          </a:p>
        </p:txBody>
      </p:sp>
      <p:sp>
        <p:nvSpPr>
          <p:cNvPr id="212" name="Google Shape;212;p24"/>
          <p:cNvSpPr txBox="1"/>
          <p:nvPr/>
        </p:nvSpPr>
        <p:spPr>
          <a:xfrm>
            <a:off x="620575" y="1484792"/>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Fast development</a:t>
            </a:r>
            <a:endParaRPr>
              <a:latin typeface="Times New Roman"/>
              <a:ea typeface="Times New Roman"/>
              <a:cs typeface="Times New Roman"/>
              <a:sym typeface="Times New Roman"/>
            </a:endParaRPr>
          </a:p>
        </p:txBody>
      </p:sp>
      <p:sp>
        <p:nvSpPr>
          <p:cNvPr id="213" name="Google Shape;213;p24"/>
          <p:cNvSpPr txBox="1"/>
          <p:nvPr/>
        </p:nvSpPr>
        <p:spPr>
          <a:xfrm>
            <a:off x="620575" y="3081667"/>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Huge predefined widget catalog</a:t>
            </a:r>
            <a:endParaRPr>
              <a:latin typeface="Times New Roman"/>
              <a:ea typeface="Times New Roman"/>
              <a:cs typeface="Times New Roman"/>
              <a:sym typeface="Times New Roman"/>
            </a:endParaRPr>
          </a:p>
        </p:txBody>
      </p:sp>
      <p:sp>
        <p:nvSpPr>
          <p:cNvPr id="214" name="Google Shape;214;p24"/>
          <p:cNvSpPr txBox="1"/>
          <p:nvPr/>
        </p:nvSpPr>
        <p:spPr>
          <a:xfrm>
            <a:off x="620575" y="41462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High performance application</a:t>
            </a:r>
            <a:endParaRPr>
              <a:latin typeface="Times New Roman"/>
              <a:ea typeface="Times New Roman"/>
              <a:cs typeface="Times New Roman"/>
              <a:sym typeface="Times New Roman"/>
            </a:endParaRPr>
          </a:p>
        </p:txBody>
      </p:sp>
      <p:sp>
        <p:nvSpPr>
          <p:cNvPr id="215" name="Google Shape;215;p24"/>
          <p:cNvSpPr txBox="1"/>
          <p:nvPr/>
        </p:nvSpPr>
        <p:spPr>
          <a:xfrm>
            <a:off x="620575" y="3613958"/>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Runs same UI for multiple platforms</a:t>
            </a:r>
            <a:endParaRPr>
              <a:latin typeface="Times New Roman"/>
              <a:ea typeface="Times New Roman"/>
              <a:cs typeface="Times New Roman"/>
              <a:sym typeface="Times New Roman"/>
            </a:endParaRPr>
          </a:p>
        </p:txBody>
      </p:sp>
      <p:sp>
        <p:nvSpPr>
          <p:cNvPr id="216" name="Google Shape;216;p24"/>
          <p:cNvSpPr txBox="1"/>
          <p:nvPr/>
        </p:nvSpPr>
        <p:spPr>
          <a:xfrm>
            <a:off x="620575" y="254937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Beautiful and fluid user interfaces</a:t>
            </a:r>
            <a:endParaRPr>
              <a:latin typeface="Times New Roman"/>
              <a:ea typeface="Times New Roman"/>
              <a:cs typeface="Times New Roman"/>
              <a:sym typeface="Times New Roman"/>
            </a:endParaRPr>
          </a:p>
        </p:txBody>
      </p:sp>
      <p:sp>
        <p:nvSpPr>
          <p:cNvPr id="217" name="Google Shape;217;p24"/>
          <p:cNvSpPr/>
          <p:nvPr/>
        </p:nvSpPr>
        <p:spPr>
          <a:xfrm>
            <a:off x="561075" y="109269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561075" y="162534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561075" y="2157632"/>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561075" y="2689932"/>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61075" y="3222207"/>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61075" y="3754507"/>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61075" y="4286807"/>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391225" y="3743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BACKEND</a:t>
            </a:r>
            <a:endParaRPr sz="2300" b="1" u="sng"/>
          </a:p>
        </p:txBody>
      </p:sp>
      <p:sp>
        <p:nvSpPr>
          <p:cNvPr id="230" name="Google Shape;230;p25"/>
          <p:cNvSpPr txBox="1"/>
          <p:nvPr/>
        </p:nvSpPr>
        <p:spPr>
          <a:xfrm>
            <a:off x="713475" y="969500"/>
            <a:ext cx="80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The backend that is used in this application is </a:t>
            </a:r>
            <a:r>
              <a:rPr lang="en">
                <a:solidFill>
                  <a:schemeClr val="accent5"/>
                </a:solidFill>
                <a:latin typeface="Times New Roman"/>
                <a:ea typeface="Times New Roman"/>
                <a:cs typeface="Times New Roman"/>
                <a:sym typeface="Times New Roman"/>
              </a:rPr>
              <a:t>Firebase</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31" name="Google Shape;231;p25"/>
          <p:cNvSpPr txBox="1"/>
          <p:nvPr/>
        </p:nvSpPr>
        <p:spPr>
          <a:xfrm>
            <a:off x="713475" y="1439845"/>
            <a:ext cx="805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Cloud Functions for firebase is a serverless framework that lets you automatically run backend code in response to events triggered by firebase features and HTTPS requests.</a:t>
            </a:r>
            <a:endParaRPr>
              <a:latin typeface="Times New Roman"/>
              <a:ea typeface="Times New Roman"/>
              <a:cs typeface="Times New Roman"/>
              <a:sym typeface="Times New Roman"/>
            </a:endParaRPr>
          </a:p>
        </p:txBody>
      </p:sp>
      <p:sp>
        <p:nvSpPr>
          <p:cNvPr id="232" name="Google Shape;232;p25"/>
          <p:cNvSpPr txBox="1"/>
          <p:nvPr/>
        </p:nvSpPr>
        <p:spPr>
          <a:xfrm>
            <a:off x="713475" y="2125590"/>
            <a:ext cx="814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Times New Roman"/>
                <a:ea typeface="Times New Roman"/>
                <a:cs typeface="Times New Roman"/>
                <a:sym typeface="Times New Roman"/>
              </a:rPr>
              <a:t>Cloud Firestore</a:t>
            </a:r>
            <a:r>
              <a:rPr lang="en">
                <a:latin typeface="Times New Roman"/>
                <a:ea typeface="Times New Roman"/>
                <a:cs typeface="Times New Roman"/>
                <a:sym typeface="Times New Roman"/>
              </a:rPr>
              <a:t> is a flexible,scalable database for mobile,web,and server development from firebase and Google Cloud.</a:t>
            </a:r>
            <a:endParaRPr>
              <a:latin typeface="Times New Roman"/>
              <a:ea typeface="Times New Roman"/>
              <a:cs typeface="Times New Roman"/>
              <a:sym typeface="Times New Roman"/>
            </a:endParaRPr>
          </a:p>
        </p:txBody>
      </p:sp>
      <p:sp>
        <p:nvSpPr>
          <p:cNvPr id="233" name="Google Shape;233;p25"/>
          <p:cNvSpPr txBox="1"/>
          <p:nvPr/>
        </p:nvSpPr>
        <p:spPr>
          <a:xfrm>
            <a:off x="713475" y="2811335"/>
            <a:ext cx="8055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Like Firebase Realtime Database,it keeps your data in sync across client apps through real time listeners and offers offline support for your mobile and web so we can build responsive apps that work regardless of network latency internet connectivity.</a:t>
            </a:r>
            <a:endParaRPr>
              <a:latin typeface="Times New Roman"/>
              <a:ea typeface="Times New Roman"/>
              <a:cs typeface="Times New Roman"/>
              <a:sym typeface="Times New Roman"/>
            </a:endParaRPr>
          </a:p>
        </p:txBody>
      </p:sp>
      <p:sp>
        <p:nvSpPr>
          <p:cNvPr id="234" name="Google Shape;234;p25"/>
          <p:cNvSpPr txBox="1"/>
          <p:nvPr/>
        </p:nvSpPr>
        <p:spPr>
          <a:xfrm>
            <a:off x="713474" y="3712780"/>
            <a:ext cx="549549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There is a </a:t>
            </a:r>
            <a:r>
              <a:rPr lang="en" dirty="0">
                <a:solidFill>
                  <a:schemeClr val="accent5"/>
                </a:solidFill>
                <a:latin typeface="Times New Roman"/>
                <a:ea typeface="Times New Roman"/>
                <a:cs typeface="Times New Roman"/>
                <a:sym typeface="Times New Roman"/>
              </a:rPr>
              <a:t>Firebase SDK</a:t>
            </a:r>
            <a:r>
              <a:rPr lang="en" dirty="0">
                <a:latin typeface="Times New Roman"/>
                <a:ea typeface="Times New Roman"/>
                <a:cs typeface="Times New Roman"/>
                <a:sym typeface="Times New Roman"/>
              </a:rPr>
              <a:t> to configure your functions through code.</a:t>
            </a:r>
            <a:endParaRPr dirty="0">
              <a:latin typeface="Times New Roman"/>
              <a:ea typeface="Times New Roman"/>
              <a:cs typeface="Times New Roman"/>
              <a:sym typeface="Times New Roman"/>
            </a:endParaRPr>
          </a:p>
        </p:txBody>
      </p:sp>
      <p:sp>
        <p:nvSpPr>
          <p:cNvPr id="235" name="Google Shape;235;p25"/>
          <p:cNvSpPr txBox="1"/>
          <p:nvPr/>
        </p:nvSpPr>
        <p:spPr>
          <a:xfrm>
            <a:off x="713475" y="418312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Integrated with Firebase Console and Firebase CLI.</a:t>
            </a:r>
            <a:endParaRPr dirty="0">
              <a:latin typeface="Times New Roman"/>
              <a:ea typeface="Times New Roman"/>
              <a:cs typeface="Times New Roman"/>
              <a:sym typeface="Times New Roman"/>
            </a:endParaRPr>
          </a:p>
        </p:txBody>
      </p:sp>
      <p:sp>
        <p:nvSpPr>
          <p:cNvPr id="236" name="Google Shape;236;p25"/>
          <p:cNvSpPr/>
          <p:nvPr/>
        </p:nvSpPr>
        <p:spPr>
          <a:xfrm>
            <a:off x="577275" y="111694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577275" y="1549895"/>
            <a:ext cx="136200" cy="119100"/>
          </a:xfrm>
          <a:prstGeom prst="chevron">
            <a:avLst>
              <a:gd name="adj" fmla="val 5657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577275" y="2253407"/>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577275" y="295689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577275" y="385332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577275" y="432367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6"/>
          <p:cNvPicPr preferRelativeResize="0"/>
          <p:nvPr/>
        </p:nvPicPr>
        <p:blipFill>
          <a:blip r:embed="rId3">
            <a:alphaModFix/>
          </a:blip>
          <a:stretch>
            <a:fillRect/>
          </a:stretch>
        </p:blipFill>
        <p:spPr>
          <a:xfrm>
            <a:off x="6822750" y="0"/>
            <a:ext cx="2321250" cy="2321250"/>
          </a:xfrm>
          <a:prstGeom prst="rect">
            <a:avLst/>
          </a:prstGeom>
          <a:noFill/>
          <a:ln>
            <a:noFill/>
          </a:ln>
        </p:spPr>
      </p:pic>
      <p:sp>
        <p:nvSpPr>
          <p:cNvPr id="248" name="Google Shape;248;p26"/>
          <p:cNvSpPr txBox="1"/>
          <p:nvPr/>
        </p:nvSpPr>
        <p:spPr>
          <a:xfrm>
            <a:off x="93650" y="2682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dirty="0"/>
              <a:t>App features</a:t>
            </a:r>
            <a:endParaRPr sz="2300" b="1" u="sng" dirty="0"/>
          </a:p>
        </p:txBody>
      </p:sp>
      <p:pic>
        <p:nvPicPr>
          <p:cNvPr id="249" name="Google Shape;249;p26"/>
          <p:cNvPicPr preferRelativeResize="0"/>
          <p:nvPr/>
        </p:nvPicPr>
        <p:blipFill>
          <a:blip r:embed="rId4">
            <a:alphaModFix/>
          </a:blip>
          <a:stretch>
            <a:fillRect/>
          </a:stretch>
        </p:blipFill>
        <p:spPr>
          <a:xfrm>
            <a:off x="5922700" y="2571750"/>
            <a:ext cx="3221301" cy="2238725"/>
          </a:xfrm>
          <a:prstGeom prst="rect">
            <a:avLst/>
          </a:prstGeom>
          <a:noFill/>
          <a:ln>
            <a:noFill/>
          </a:ln>
        </p:spPr>
      </p:pic>
      <p:pic>
        <p:nvPicPr>
          <p:cNvPr id="250" name="Google Shape;250;p26"/>
          <p:cNvPicPr preferRelativeResize="0"/>
          <p:nvPr/>
        </p:nvPicPr>
        <p:blipFill>
          <a:blip r:embed="rId5">
            <a:alphaModFix/>
          </a:blip>
          <a:stretch>
            <a:fillRect/>
          </a:stretch>
        </p:blipFill>
        <p:spPr>
          <a:xfrm>
            <a:off x="4208838" y="2571750"/>
            <a:ext cx="2143125" cy="2143125"/>
          </a:xfrm>
          <a:prstGeom prst="rect">
            <a:avLst/>
          </a:prstGeom>
          <a:noFill/>
          <a:ln>
            <a:noFill/>
          </a:ln>
        </p:spPr>
      </p:pic>
      <p:sp>
        <p:nvSpPr>
          <p:cNvPr id="251" name="Google Shape;251;p26"/>
          <p:cNvSpPr txBox="1"/>
          <p:nvPr/>
        </p:nvSpPr>
        <p:spPr>
          <a:xfrm>
            <a:off x="357200" y="86747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Group chatting</a:t>
            </a:r>
            <a:endParaRPr>
              <a:latin typeface="Times New Roman"/>
              <a:ea typeface="Times New Roman"/>
              <a:cs typeface="Times New Roman"/>
              <a:sym typeface="Times New Roman"/>
            </a:endParaRPr>
          </a:p>
        </p:txBody>
      </p:sp>
      <p:sp>
        <p:nvSpPr>
          <p:cNvPr id="252" name="Google Shape;252;p26"/>
          <p:cNvSpPr txBox="1"/>
          <p:nvPr/>
        </p:nvSpPr>
        <p:spPr>
          <a:xfrm>
            <a:off x="357200" y="132810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Showing latest news</a:t>
            </a:r>
            <a:endParaRPr>
              <a:latin typeface="Times New Roman"/>
              <a:ea typeface="Times New Roman"/>
              <a:cs typeface="Times New Roman"/>
              <a:sym typeface="Times New Roman"/>
            </a:endParaRPr>
          </a:p>
        </p:txBody>
      </p:sp>
      <p:sp>
        <p:nvSpPr>
          <p:cNvPr id="253" name="Google Shape;253;p26"/>
          <p:cNvSpPr txBox="1"/>
          <p:nvPr/>
        </p:nvSpPr>
        <p:spPr>
          <a:xfrm>
            <a:off x="357200" y="1788725"/>
            <a:ext cx="6716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A user can listen to local music and also can dedicate a song to other member in the channel.</a:t>
            </a:r>
            <a:endParaRPr dirty="0">
              <a:latin typeface="Times New Roman"/>
              <a:ea typeface="Times New Roman"/>
              <a:cs typeface="Times New Roman"/>
              <a:sym typeface="Times New Roman"/>
            </a:endParaRPr>
          </a:p>
        </p:txBody>
      </p:sp>
      <p:sp>
        <p:nvSpPr>
          <p:cNvPr id="254" name="Google Shape;254;p26"/>
          <p:cNvSpPr/>
          <p:nvPr/>
        </p:nvSpPr>
        <p:spPr>
          <a:xfrm>
            <a:off x="274500" y="1008032"/>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74500" y="1468657"/>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74500" y="1929282"/>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txBox="1"/>
          <p:nvPr/>
        </p:nvSpPr>
        <p:spPr>
          <a:xfrm>
            <a:off x="410700" y="2404325"/>
            <a:ext cx="489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 user can see realtime location of other member in the channel upon his/her consent.</a:t>
            </a:r>
            <a:endParaRPr>
              <a:latin typeface="Times New Roman"/>
              <a:ea typeface="Times New Roman"/>
              <a:cs typeface="Times New Roman"/>
              <a:sym typeface="Times New Roman"/>
            </a:endParaRPr>
          </a:p>
        </p:txBody>
      </p:sp>
      <p:sp>
        <p:nvSpPr>
          <p:cNvPr id="258" name="Google Shape;258;p26"/>
          <p:cNvSpPr/>
          <p:nvPr/>
        </p:nvSpPr>
        <p:spPr>
          <a:xfrm>
            <a:off x="274500" y="2534583"/>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p:nvPr/>
        </p:nvSpPr>
        <p:spPr>
          <a:xfrm>
            <a:off x="331725" y="6832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dirty="0"/>
              <a:t>APP SNAPSHOTS</a:t>
            </a:r>
            <a:endParaRPr sz="2300" b="1" u="sng" dirty="0"/>
          </a:p>
        </p:txBody>
      </p:sp>
      <p:pic>
        <p:nvPicPr>
          <p:cNvPr id="265" name="Google Shape;265;p27"/>
          <p:cNvPicPr preferRelativeResize="0"/>
          <p:nvPr/>
        </p:nvPicPr>
        <p:blipFill>
          <a:blip r:embed="rId3">
            <a:alphaModFix/>
          </a:blip>
          <a:stretch>
            <a:fillRect/>
          </a:stretch>
        </p:blipFill>
        <p:spPr>
          <a:xfrm>
            <a:off x="527250" y="561975"/>
            <a:ext cx="2166875" cy="3821501"/>
          </a:xfrm>
          <a:prstGeom prst="rect">
            <a:avLst/>
          </a:prstGeom>
          <a:noFill/>
          <a:ln>
            <a:noFill/>
          </a:ln>
        </p:spPr>
      </p:pic>
      <p:sp>
        <p:nvSpPr>
          <p:cNvPr id="266" name="Google Shape;266;p27"/>
          <p:cNvSpPr txBox="1"/>
          <p:nvPr/>
        </p:nvSpPr>
        <p:spPr>
          <a:xfrm>
            <a:off x="945100" y="4520900"/>
            <a:ext cx="150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Splash Screen 1</a:t>
            </a:r>
            <a:endParaRPr b="1">
              <a:latin typeface="Times New Roman"/>
              <a:ea typeface="Times New Roman"/>
              <a:cs typeface="Times New Roman"/>
              <a:sym typeface="Times New Roman"/>
            </a:endParaRPr>
          </a:p>
        </p:txBody>
      </p:sp>
      <p:pic>
        <p:nvPicPr>
          <p:cNvPr id="267" name="Google Shape;267;p27"/>
          <p:cNvPicPr preferRelativeResize="0"/>
          <p:nvPr/>
        </p:nvPicPr>
        <p:blipFill>
          <a:blip r:embed="rId4">
            <a:alphaModFix/>
          </a:blip>
          <a:stretch>
            <a:fillRect/>
          </a:stretch>
        </p:blipFill>
        <p:spPr>
          <a:xfrm>
            <a:off x="3647300" y="510925"/>
            <a:ext cx="2166875" cy="3821501"/>
          </a:xfrm>
          <a:prstGeom prst="rect">
            <a:avLst/>
          </a:prstGeom>
          <a:noFill/>
          <a:ln>
            <a:noFill/>
          </a:ln>
        </p:spPr>
      </p:pic>
      <p:sp>
        <p:nvSpPr>
          <p:cNvPr id="268" name="Google Shape;268;p27"/>
          <p:cNvSpPr txBox="1"/>
          <p:nvPr/>
        </p:nvSpPr>
        <p:spPr>
          <a:xfrm>
            <a:off x="3970425" y="4461375"/>
            <a:ext cx="14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Splash Screen 2</a:t>
            </a:r>
            <a:endParaRPr b="1">
              <a:latin typeface="Times New Roman"/>
              <a:ea typeface="Times New Roman"/>
              <a:cs typeface="Times New Roman"/>
              <a:sym typeface="Times New Roman"/>
            </a:endParaRPr>
          </a:p>
        </p:txBody>
      </p:sp>
      <p:sp>
        <p:nvSpPr>
          <p:cNvPr id="269" name="Google Shape;269;p27"/>
          <p:cNvSpPr/>
          <p:nvPr/>
        </p:nvSpPr>
        <p:spPr>
          <a:xfrm>
            <a:off x="2788700" y="2074750"/>
            <a:ext cx="858600" cy="538800"/>
          </a:xfrm>
          <a:prstGeom prst="stripedRightArrow">
            <a:avLst>
              <a:gd name="adj1" fmla="val 50000"/>
              <a:gd name="adj2"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27"/>
          <p:cNvPicPr preferRelativeResize="0"/>
          <p:nvPr/>
        </p:nvPicPr>
        <p:blipFill>
          <a:blip r:embed="rId5">
            <a:alphaModFix/>
          </a:blip>
          <a:stretch>
            <a:fillRect/>
          </a:stretch>
        </p:blipFill>
        <p:spPr>
          <a:xfrm>
            <a:off x="6887475" y="561975"/>
            <a:ext cx="2166875" cy="3821501"/>
          </a:xfrm>
          <a:prstGeom prst="rect">
            <a:avLst/>
          </a:prstGeom>
          <a:noFill/>
          <a:ln>
            <a:noFill/>
          </a:ln>
        </p:spPr>
      </p:pic>
      <p:sp>
        <p:nvSpPr>
          <p:cNvPr id="271" name="Google Shape;271;p27"/>
          <p:cNvSpPr/>
          <p:nvPr/>
        </p:nvSpPr>
        <p:spPr>
          <a:xfrm>
            <a:off x="5921525" y="2152275"/>
            <a:ext cx="858600" cy="538800"/>
          </a:xfrm>
          <a:prstGeom prst="stripedRightArrow">
            <a:avLst>
              <a:gd name="adj1" fmla="val 50000"/>
              <a:gd name="adj2"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txBox="1"/>
          <p:nvPr/>
        </p:nvSpPr>
        <p:spPr>
          <a:xfrm>
            <a:off x="7522050" y="4461375"/>
            <a:ext cx="17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Sign In</a:t>
            </a:r>
            <a:endParaRPr b="1">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8"/>
          <p:cNvPicPr preferRelativeResize="0"/>
          <p:nvPr/>
        </p:nvPicPr>
        <p:blipFill>
          <a:blip r:embed="rId3">
            <a:alphaModFix/>
          </a:blip>
          <a:stretch>
            <a:fillRect/>
          </a:stretch>
        </p:blipFill>
        <p:spPr>
          <a:xfrm>
            <a:off x="152425" y="152400"/>
            <a:ext cx="2246875" cy="4370775"/>
          </a:xfrm>
          <a:prstGeom prst="rect">
            <a:avLst/>
          </a:prstGeom>
          <a:noFill/>
          <a:ln>
            <a:noFill/>
          </a:ln>
        </p:spPr>
      </p:pic>
      <p:pic>
        <p:nvPicPr>
          <p:cNvPr id="279" name="Google Shape;279;p28"/>
          <p:cNvPicPr preferRelativeResize="0"/>
          <p:nvPr/>
        </p:nvPicPr>
        <p:blipFill>
          <a:blip r:embed="rId4">
            <a:alphaModFix/>
          </a:blip>
          <a:stretch>
            <a:fillRect/>
          </a:stretch>
        </p:blipFill>
        <p:spPr>
          <a:xfrm>
            <a:off x="3435850" y="194925"/>
            <a:ext cx="2246875" cy="4370775"/>
          </a:xfrm>
          <a:prstGeom prst="rect">
            <a:avLst/>
          </a:prstGeom>
          <a:noFill/>
          <a:ln>
            <a:noFill/>
          </a:ln>
        </p:spPr>
      </p:pic>
      <p:pic>
        <p:nvPicPr>
          <p:cNvPr id="280" name="Google Shape;280;p28"/>
          <p:cNvPicPr preferRelativeResize="0"/>
          <p:nvPr/>
        </p:nvPicPr>
        <p:blipFill>
          <a:blip r:embed="rId5">
            <a:alphaModFix/>
          </a:blip>
          <a:stretch>
            <a:fillRect/>
          </a:stretch>
        </p:blipFill>
        <p:spPr>
          <a:xfrm>
            <a:off x="6719300" y="152400"/>
            <a:ext cx="2246875" cy="4413302"/>
          </a:xfrm>
          <a:prstGeom prst="rect">
            <a:avLst/>
          </a:prstGeom>
          <a:noFill/>
          <a:ln>
            <a:noFill/>
          </a:ln>
        </p:spPr>
      </p:pic>
      <p:sp>
        <p:nvSpPr>
          <p:cNvPr id="281" name="Google Shape;281;p28"/>
          <p:cNvSpPr/>
          <p:nvPr/>
        </p:nvSpPr>
        <p:spPr>
          <a:xfrm>
            <a:off x="2488263" y="2032950"/>
            <a:ext cx="858600" cy="538800"/>
          </a:xfrm>
          <a:prstGeom prst="stripedRightArrow">
            <a:avLst>
              <a:gd name="adj1" fmla="val 50000"/>
              <a:gd name="adj2"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5771713" y="2032950"/>
            <a:ext cx="858600" cy="538800"/>
          </a:xfrm>
          <a:prstGeom prst="stripedRightArrow">
            <a:avLst>
              <a:gd name="adj1" fmla="val 50000"/>
              <a:gd name="adj2"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txBox="1"/>
          <p:nvPr/>
        </p:nvSpPr>
        <p:spPr>
          <a:xfrm>
            <a:off x="501725" y="4565700"/>
            <a:ext cx="181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Authentication</a:t>
            </a:r>
            <a:endParaRPr b="1">
              <a:latin typeface="Times New Roman"/>
              <a:ea typeface="Times New Roman"/>
              <a:cs typeface="Times New Roman"/>
              <a:sym typeface="Times New Roman"/>
            </a:endParaRPr>
          </a:p>
        </p:txBody>
      </p:sp>
      <p:sp>
        <p:nvSpPr>
          <p:cNvPr id="284" name="Google Shape;284;p28"/>
          <p:cNvSpPr txBox="1"/>
          <p:nvPr/>
        </p:nvSpPr>
        <p:spPr>
          <a:xfrm>
            <a:off x="3688388" y="4650700"/>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Create Profile</a:t>
            </a:r>
            <a:endParaRPr b="1">
              <a:latin typeface="Times New Roman"/>
              <a:ea typeface="Times New Roman"/>
              <a:cs typeface="Times New Roman"/>
              <a:sym typeface="Times New Roman"/>
            </a:endParaRPr>
          </a:p>
        </p:txBody>
      </p:sp>
      <p:sp>
        <p:nvSpPr>
          <p:cNvPr id="285" name="Google Shape;285;p28"/>
          <p:cNvSpPr txBox="1"/>
          <p:nvPr/>
        </p:nvSpPr>
        <p:spPr>
          <a:xfrm>
            <a:off x="6971838" y="4608200"/>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Home Page</a:t>
            </a:r>
            <a:endParaRPr b="1">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29"/>
          <p:cNvPicPr preferRelativeResize="0"/>
          <p:nvPr/>
        </p:nvPicPr>
        <p:blipFill>
          <a:blip r:embed="rId3">
            <a:alphaModFix/>
          </a:blip>
          <a:stretch>
            <a:fillRect/>
          </a:stretch>
        </p:blipFill>
        <p:spPr>
          <a:xfrm>
            <a:off x="152400" y="152400"/>
            <a:ext cx="2246875" cy="4360177"/>
          </a:xfrm>
          <a:prstGeom prst="rect">
            <a:avLst/>
          </a:prstGeom>
          <a:noFill/>
          <a:ln>
            <a:noFill/>
          </a:ln>
        </p:spPr>
      </p:pic>
      <p:pic>
        <p:nvPicPr>
          <p:cNvPr id="292" name="Google Shape;292;p29"/>
          <p:cNvPicPr preferRelativeResize="0"/>
          <p:nvPr/>
        </p:nvPicPr>
        <p:blipFill>
          <a:blip r:embed="rId4">
            <a:alphaModFix/>
          </a:blip>
          <a:stretch>
            <a:fillRect/>
          </a:stretch>
        </p:blipFill>
        <p:spPr>
          <a:xfrm>
            <a:off x="3679725" y="204150"/>
            <a:ext cx="2246875" cy="4360177"/>
          </a:xfrm>
          <a:prstGeom prst="rect">
            <a:avLst/>
          </a:prstGeom>
          <a:noFill/>
          <a:ln>
            <a:noFill/>
          </a:ln>
        </p:spPr>
      </p:pic>
      <p:pic>
        <p:nvPicPr>
          <p:cNvPr id="293" name="Google Shape;293;p29"/>
          <p:cNvPicPr preferRelativeResize="0"/>
          <p:nvPr/>
        </p:nvPicPr>
        <p:blipFill>
          <a:blip r:embed="rId5">
            <a:alphaModFix/>
          </a:blip>
          <a:stretch>
            <a:fillRect/>
          </a:stretch>
        </p:blipFill>
        <p:spPr>
          <a:xfrm>
            <a:off x="6782750" y="152400"/>
            <a:ext cx="2246875" cy="4360177"/>
          </a:xfrm>
          <a:prstGeom prst="rect">
            <a:avLst/>
          </a:prstGeom>
          <a:noFill/>
          <a:ln>
            <a:noFill/>
          </a:ln>
        </p:spPr>
      </p:pic>
      <p:sp>
        <p:nvSpPr>
          <p:cNvPr id="294" name="Google Shape;294;p29"/>
          <p:cNvSpPr txBox="1"/>
          <p:nvPr/>
        </p:nvSpPr>
        <p:spPr>
          <a:xfrm>
            <a:off x="494863" y="4642225"/>
            <a:ext cx="190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Create Channel</a:t>
            </a:r>
            <a:endParaRPr b="1">
              <a:latin typeface="Times New Roman"/>
              <a:ea typeface="Times New Roman"/>
              <a:cs typeface="Times New Roman"/>
              <a:sym typeface="Times New Roman"/>
            </a:endParaRPr>
          </a:p>
        </p:txBody>
      </p:sp>
      <p:sp>
        <p:nvSpPr>
          <p:cNvPr id="295" name="Google Shape;295;p29"/>
          <p:cNvSpPr txBox="1"/>
          <p:nvPr/>
        </p:nvSpPr>
        <p:spPr>
          <a:xfrm>
            <a:off x="4232488" y="456432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Messaging</a:t>
            </a:r>
            <a:endParaRPr b="1">
              <a:latin typeface="Times New Roman"/>
              <a:ea typeface="Times New Roman"/>
              <a:cs typeface="Times New Roman"/>
              <a:sym typeface="Times New Roman"/>
            </a:endParaRPr>
          </a:p>
        </p:txBody>
      </p:sp>
      <p:sp>
        <p:nvSpPr>
          <p:cNvPr id="296" name="Google Shape;296;p29"/>
          <p:cNvSpPr txBox="1"/>
          <p:nvPr/>
        </p:nvSpPr>
        <p:spPr>
          <a:xfrm>
            <a:off x="7287813" y="451257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Sending Pics</a:t>
            </a:r>
            <a:endParaRPr b="1">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0"/>
          <p:cNvPicPr preferRelativeResize="0"/>
          <p:nvPr/>
        </p:nvPicPr>
        <p:blipFill>
          <a:blip r:embed="rId3">
            <a:alphaModFix/>
          </a:blip>
          <a:stretch>
            <a:fillRect/>
          </a:stretch>
        </p:blipFill>
        <p:spPr>
          <a:xfrm>
            <a:off x="152400" y="152400"/>
            <a:ext cx="2246875" cy="4345277"/>
          </a:xfrm>
          <a:prstGeom prst="rect">
            <a:avLst/>
          </a:prstGeom>
          <a:noFill/>
          <a:ln>
            <a:noFill/>
          </a:ln>
        </p:spPr>
      </p:pic>
      <p:pic>
        <p:nvPicPr>
          <p:cNvPr id="303" name="Google Shape;303;p30"/>
          <p:cNvPicPr preferRelativeResize="0"/>
          <p:nvPr/>
        </p:nvPicPr>
        <p:blipFill>
          <a:blip r:embed="rId4">
            <a:alphaModFix/>
          </a:blip>
          <a:stretch>
            <a:fillRect/>
          </a:stretch>
        </p:blipFill>
        <p:spPr>
          <a:xfrm>
            <a:off x="3486875" y="237425"/>
            <a:ext cx="2246875" cy="4260250"/>
          </a:xfrm>
          <a:prstGeom prst="rect">
            <a:avLst/>
          </a:prstGeom>
          <a:noFill/>
          <a:ln>
            <a:noFill/>
          </a:ln>
        </p:spPr>
      </p:pic>
      <p:pic>
        <p:nvPicPr>
          <p:cNvPr id="304" name="Google Shape;304;p30"/>
          <p:cNvPicPr preferRelativeResize="0"/>
          <p:nvPr/>
        </p:nvPicPr>
        <p:blipFill>
          <a:blip r:embed="rId5">
            <a:alphaModFix/>
          </a:blip>
          <a:stretch>
            <a:fillRect/>
          </a:stretch>
        </p:blipFill>
        <p:spPr>
          <a:xfrm>
            <a:off x="6821325" y="152400"/>
            <a:ext cx="2246875" cy="4260250"/>
          </a:xfrm>
          <a:prstGeom prst="rect">
            <a:avLst/>
          </a:prstGeom>
          <a:noFill/>
          <a:ln>
            <a:noFill/>
          </a:ln>
        </p:spPr>
      </p:pic>
      <p:sp>
        <p:nvSpPr>
          <p:cNvPr id="305" name="Google Shape;305;p30"/>
          <p:cNvSpPr txBox="1"/>
          <p:nvPr/>
        </p:nvSpPr>
        <p:spPr>
          <a:xfrm>
            <a:off x="459688" y="4616700"/>
            <a:ext cx="16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Channel List</a:t>
            </a:r>
            <a:endParaRPr b="1">
              <a:latin typeface="Times New Roman"/>
              <a:ea typeface="Times New Roman"/>
              <a:cs typeface="Times New Roman"/>
              <a:sym typeface="Times New Roman"/>
            </a:endParaRPr>
          </a:p>
        </p:txBody>
      </p:sp>
      <p:sp>
        <p:nvSpPr>
          <p:cNvPr id="306" name="Google Shape;306;p30"/>
          <p:cNvSpPr txBox="1"/>
          <p:nvPr/>
        </p:nvSpPr>
        <p:spPr>
          <a:xfrm>
            <a:off x="4127963" y="4531700"/>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Chat Bot</a:t>
            </a:r>
            <a:endParaRPr b="1">
              <a:latin typeface="Times New Roman"/>
              <a:ea typeface="Times New Roman"/>
              <a:cs typeface="Times New Roman"/>
              <a:sym typeface="Times New Roman"/>
            </a:endParaRPr>
          </a:p>
        </p:txBody>
      </p:sp>
      <p:sp>
        <p:nvSpPr>
          <p:cNvPr id="307" name="Google Shape;307;p30"/>
          <p:cNvSpPr txBox="1"/>
          <p:nvPr/>
        </p:nvSpPr>
        <p:spPr>
          <a:xfrm>
            <a:off x="7402200" y="449767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Profile Page</a:t>
            </a:r>
            <a:endParaRPr b="1">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4" name="Google Shape;314;p31"/>
          <p:cNvPicPr preferRelativeResize="0"/>
          <p:nvPr/>
        </p:nvPicPr>
        <p:blipFill>
          <a:blip r:embed="rId3">
            <a:alphaModFix/>
          </a:blip>
          <a:stretch>
            <a:fillRect/>
          </a:stretch>
        </p:blipFill>
        <p:spPr>
          <a:xfrm>
            <a:off x="3783200" y="142075"/>
            <a:ext cx="2246875" cy="4463652"/>
          </a:xfrm>
          <a:prstGeom prst="rect">
            <a:avLst/>
          </a:prstGeom>
          <a:noFill/>
          <a:ln>
            <a:noFill/>
          </a:ln>
        </p:spPr>
      </p:pic>
      <p:sp>
        <p:nvSpPr>
          <p:cNvPr id="316" name="Google Shape;316;p31"/>
          <p:cNvSpPr txBox="1"/>
          <p:nvPr/>
        </p:nvSpPr>
        <p:spPr>
          <a:xfrm>
            <a:off x="4035725" y="460572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      Music Page</a:t>
            </a:r>
            <a:endParaRPr b="1">
              <a:latin typeface="Times New Roman"/>
              <a:ea typeface="Times New Roman"/>
              <a:cs typeface="Times New Roman"/>
              <a:sym typeface="Times New Roman"/>
            </a:endParaRPr>
          </a:p>
        </p:txBody>
      </p:sp>
      <p:sp>
        <p:nvSpPr>
          <p:cNvPr id="317" name="Google Shape;317;p31"/>
          <p:cNvSpPr txBox="1"/>
          <p:nvPr/>
        </p:nvSpPr>
        <p:spPr>
          <a:xfrm>
            <a:off x="725750" y="460572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       Messaging </a:t>
            </a:r>
            <a:endParaRPr b="1" dirty="0">
              <a:latin typeface="Times New Roman"/>
              <a:ea typeface="Times New Roman"/>
              <a:cs typeface="Times New Roman"/>
              <a:sym typeface="Times New Roman"/>
            </a:endParaRPr>
          </a:p>
        </p:txBody>
      </p:sp>
      <p:sp>
        <p:nvSpPr>
          <p:cNvPr id="318" name="Google Shape;318;p31"/>
          <p:cNvSpPr txBox="1"/>
          <p:nvPr/>
        </p:nvSpPr>
        <p:spPr>
          <a:xfrm>
            <a:off x="6955900" y="4650700"/>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       News Page</a:t>
            </a:r>
            <a:endParaRPr b="1">
              <a:latin typeface="Times New Roman"/>
              <a:ea typeface="Times New Roman"/>
              <a:cs typeface="Times New Roman"/>
              <a:sym typeface="Times New Roman"/>
            </a:endParaRPr>
          </a:p>
        </p:txBody>
      </p:sp>
      <p:pic>
        <p:nvPicPr>
          <p:cNvPr id="1026" name="Picture 2" descr="C:\Users\Acer\Desktop\Screenshot_20230510_23033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321" y="142075"/>
            <a:ext cx="2316379" cy="429872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cer\Desktop\Screenshot_20230510_2301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609" y="142075"/>
            <a:ext cx="2448688" cy="41933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57" y="167612"/>
            <a:ext cx="3686375" cy="363123"/>
          </a:xfrm>
        </p:spPr>
        <p:txBody>
          <a:bodyPr>
            <a:noAutofit/>
          </a:bodyPr>
          <a:lstStyle/>
          <a:p>
            <a:r>
              <a:rPr lang="en-US" sz="2300" b="1" dirty="0">
                <a:latin typeface="Arial" pitchFamily="34" charset="0"/>
                <a:cs typeface="Arial" pitchFamily="34" charset="0"/>
              </a:rPr>
              <a:t>Firebase Console:</a:t>
            </a:r>
          </a:p>
        </p:txBody>
      </p:sp>
      <p:pic>
        <p:nvPicPr>
          <p:cNvPr id="2056" name="Picture 8" descr="C:\Users\Acer\Desktop\project\Screenshot 2023-05-10 2311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07" y="748144"/>
            <a:ext cx="8452857" cy="38306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77040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p:nvPr/>
        </p:nvSpPr>
        <p:spPr>
          <a:xfrm>
            <a:off x="468425" y="238556"/>
            <a:ext cx="5209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u="sng" dirty="0"/>
              <a:t>CONTENTS</a:t>
            </a:r>
            <a:endParaRPr sz="2600" b="1" u="sng" dirty="0"/>
          </a:p>
        </p:txBody>
      </p:sp>
      <p:sp>
        <p:nvSpPr>
          <p:cNvPr id="67" name="Google Shape;67;p14"/>
          <p:cNvSpPr txBox="1"/>
          <p:nvPr/>
        </p:nvSpPr>
        <p:spPr>
          <a:xfrm>
            <a:off x="735275" y="2649571"/>
            <a:ext cx="52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Technology Overview</a:t>
            </a:r>
            <a:endParaRPr/>
          </a:p>
        </p:txBody>
      </p:sp>
      <p:sp>
        <p:nvSpPr>
          <p:cNvPr id="68" name="Google Shape;68;p14"/>
          <p:cNvSpPr txBox="1"/>
          <p:nvPr/>
        </p:nvSpPr>
        <p:spPr>
          <a:xfrm>
            <a:off x="735275" y="2928195"/>
            <a:ext cx="52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App Features</a:t>
            </a:r>
            <a:endParaRPr/>
          </a:p>
        </p:txBody>
      </p:sp>
      <p:sp>
        <p:nvSpPr>
          <p:cNvPr id="69" name="Google Shape;69;p14"/>
          <p:cNvSpPr txBox="1"/>
          <p:nvPr/>
        </p:nvSpPr>
        <p:spPr>
          <a:xfrm>
            <a:off x="735275" y="975662"/>
            <a:ext cx="52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Project Overview</a:t>
            </a:r>
            <a:endParaRPr dirty="0">
              <a:latin typeface="Roboto"/>
              <a:ea typeface="Roboto"/>
              <a:cs typeface="Roboto"/>
              <a:sym typeface="Roboto"/>
            </a:endParaRPr>
          </a:p>
        </p:txBody>
      </p:sp>
      <p:sp>
        <p:nvSpPr>
          <p:cNvPr id="70" name="Google Shape;70;p14"/>
          <p:cNvSpPr txBox="1"/>
          <p:nvPr/>
        </p:nvSpPr>
        <p:spPr>
          <a:xfrm>
            <a:off x="735275" y="3206819"/>
            <a:ext cx="52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Application Snapshots</a:t>
            </a:r>
            <a:endParaRPr/>
          </a:p>
        </p:txBody>
      </p:sp>
      <p:sp>
        <p:nvSpPr>
          <p:cNvPr id="71" name="Google Shape;71;p14"/>
          <p:cNvSpPr txBox="1"/>
          <p:nvPr/>
        </p:nvSpPr>
        <p:spPr>
          <a:xfrm>
            <a:off x="735275" y="3764068"/>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a:t>
            </a:r>
            <a:endParaRPr/>
          </a:p>
        </p:txBody>
      </p:sp>
      <p:sp>
        <p:nvSpPr>
          <p:cNvPr id="72" name="Google Shape;72;p14"/>
          <p:cNvSpPr txBox="1"/>
          <p:nvPr/>
        </p:nvSpPr>
        <p:spPr>
          <a:xfrm>
            <a:off x="735275" y="4321317"/>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References</a:t>
            </a:r>
            <a:endParaRPr/>
          </a:p>
        </p:txBody>
      </p:sp>
      <p:sp>
        <p:nvSpPr>
          <p:cNvPr id="73" name="Google Shape;73;p14"/>
          <p:cNvSpPr txBox="1"/>
          <p:nvPr/>
        </p:nvSpPr>
        <p:spPr>
          <a:xfrm>
            <a:off x="735275" y="4042692"/>
            <a:ext cx="30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Future Scope</a:t>
            </a:r>
            <a:endParaRPr dirty="0"/>
          </a:p>
        </p:txBody>
      </p:sp>
      <p:sp>
        <p:nvSpPr>
          <p:cNvPr id="74" name="Google Shape;74;p14"/>
          <p:cNvSpPr txBox="1"/>
          <p:nvPr/>
        </p:nvSpPr>
        <p:spPr>
          <a:xfrm>
            <a:off x="735275" y="3485444"/>
            <a:ext cx="23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Learning From The Project</a:t>
            </a:r>
            <a:endParaRPr/>
          </a:p>
        </p:txBody>
      </p:sp>
      <p:sp>
        <p:nvSpPr>
          <p:cNvPr id="76" name="Google Shape;76;p14"/>
          <p:cNvSpPr/>
          <p:nvPr/>
        </p:nvSpPr>
        <p:spPr>
          <a:xfrm>
            <a:off x="633425" y="1106824"/>
            <a:ext cx="162900" cy="117273"/>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p:nvPr/>
        </p:nvSpPr>
        <p:spPr>
          <a:xfrm>
            <a:off x="735275" y="1256449"/>
            <a:ext cx="52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Existing System</a:t>
            </a:r>
            <a:endParaRPr>
              <a:latin typeface="Roboto"/>
              <a:ea typeface="Roboto"/>
              <a:cs typeface="Roboto"/>
              <a:sym typeface="Roboto"/>
            </a:endParaRPr>
          </a:p>
        </p:txBody>
      </p:sp>
      <p:sp>
        <p:nvSpPr>
          <p:cNvPr id="78" name="Google Shape;78;p14"/>
          <p:cNvSpPr txBox="1"/>
          <p:nvPr/>
        </p:nvSpPr>
        <p:spPr>
          <a:xfrm>
            <a:off x="735275" y="1535073"/>
            <a:ext cx="52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Proposed System</a:t>
            </a:r>
            <a:endParaRPr>
              <a:latin typeface="Roboto"/>
              <a:ea typeface="Roboto"/>
              <a:cs typeface="Roboto"/>
              <a:sym typeface="Roboto"/>
            </a:endParaRPr>
          </a:p>
        </p:txBody>
      </p:sp>
      <p:sp>
        <p:nvSpPr>
          <p:cNvPr id="79" name="Google Shape;79;p14"/>
          <p:cNvSpPr txBox="1"/>
          <p:nvPr/>
        </p:nvSpPr>
        <p:spPr>
          <a:xfrm>
            <a:off x="735275" y="1813697"/>
            <a:ext cx="52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Modules</a:t>
            </a:r>
            <a:endParaRPr>
              <a:latin typeface="Roboto"/>
              <a:ea typeface="Roboto"/>
              <a:cs typeface="Roboto"/>
              <a:sym typeface="Roboto"/>
            </a:endParaRPr>
          </a:p>
        </p:txBody>
      </p:sp>
      <p:sp>
        <p:nvSpPr>
          <p:cNvPr id="81" name="Google Shape;81;p14"/>
          <p:cNvSpPr txBox="1"/>
          <p:nvPr/>
        </p:nvSpPr>
        <p:spPr>
          <a:xfrm>
            <a:off x="735275" y="2092322"/>
            <a:ext cx="52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Use Case Diagram</a:t>
            </a:r>
            <a:endParaRPr>
              <a:latin typeface="Roboto"/>
              <a:ea typeface="Roboto"/>
              <a:cs typeface="Roboto"/>
              <a:sym typeface="Roboto"/>
            </a:endParaRPr>
          </a:p>
        </p:txBody>
      </p:sp>
      <p:sp>
        <p:nvSpPr>
          <p:cNvPr id="82" name="Google Shape;82;p14"/>
          <p:cNvSpPr txBox="1"/>
          <p:nvPr/>
        </p:nvSpPr>
        <p:spPr>
          <a:xfrm>
            <a:off x="735275" y="2370946"/>
            <a:ext cx="52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ER Diagram</a:t>
            </a:r>
            <a:endParaRPr>
              <a:latin typeface="Roboto"/>
              <a:ea typeface="Roboto"/>
              <a:cs typeface="Roboto"/>
              <a:sym typeface="Roboto"/>
            </a:endParaRPr>
          </a:p>
        </p:txBody>
      </p:sp>
      <p:sp>
        <p:nvSpPr>
          <p:cNvPr id="84" name="Google Shape;84;p14"/>
          <p:cNvSpPr/>
          <p:nvPr/>
        </p:nvSpPr>
        <p:spPr>
          <a:xfrm>
            <a:off x="633425" y="1392038"/>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633425" y="1670663"/>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633425" y="1949288"/>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633425" y="2227913"/>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633425" y="2506538"/>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633425" y="2785163"/>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633425" y="3063788"/>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633425" y="3342413"/>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33425" y="3621038"/>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33425" y="3899663"/>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633425" y="4178288"/>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633425" y="4456913"/>
            <a:ext cx="162900" cy="1290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cer\Desktop\project\Screenshot 2023-05-10 2312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10" y="179043"/>
            <a:ext cx="8591318" cy="43481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79568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cer\Desktop\project\Screenshot 2023-05-10 2314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89" y="147071"/>
            <a:ext cx="8555964" cy="45141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014286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cer\Desktop\project\Screenshot 2023-05-10 2314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 y="287747"/>
            <a:ext cx="8897092" cy="47126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65930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p:nvPr/>
        </p:nvSpPr>
        <p:spPr>
          <a:xfrm>
            <a:off x="357225" y="3148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LEARNING FROM THE PROJECT</a:t>
            </a:r>
            <a:endParaRPr sz="2300" b="1" u="sng"/>
          </a:p>
        </p:txBody>
      </p:sp>
      <p:sp>
        <p:nvSpPr>
          <p:cNvPr id="325" name="Google Shape;325;p32"/>
          <p:cNvSpPr txBox="1"/>
          <p:nvPr/>
        </p:nvSpPr>
        <p:spPr>
          <a:xfrm>
            <a:off x="807775" y="99502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App development with modern framework Flutter</a:t>
            </a:r>
            <a:endParaRPr>
              <a:latin typeface="Times New Roman"/>
              <a:ea typeface="Times New Roman"/>
              <a:cs typeface="Times New Roman"/>
              <a:sym typeface="Times New Roman"/>
            </a:endParaRPr>
          </a:p>
        </p:txBody>
      </p:sp>
      <p:sp>
        <p:nvSpPr>
          <p:cNvPr id="326" name="Google Shape;326;p32"/>
          <p:cNvSpPr txBox="1"/>
          <p:nvPr/>
        </p:nvSpPr>
        <p:spPr>
          <a:xfrm>
            <a:off x="807775" y="14923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Familiarity with Visual Studio Code</a:t>
            </a:r>
            <a:endParaRPr>
              <a:latin typeface="Times New Roman"/>
              <a:ea typeface="Times New Roman"/>
              <a:cs typeface="Times New Roman"/>
              <a:sym typeface="Times New Roman"/>
            </a:endParaRPr>
          </a:p>
        </p:txBody>
      </p:sp>
      <p:sp>
        <p:nvSpPr>
          <p:cNvPr id="327" name="Google Shape;327;p32"/>
          <p:cNvSpPr txBox="1"/>
          <p:nvPr/>
        </p:nvSpPr>
        <p:spPr>
          <a:xfrm>
            <a:off x="807775" y="198967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Hands on experience with Dart programming language</a:t>
            </a:r>
            <a:endParaRPr>
              <a:latin typeface="Times New Roman"/>
              <a:ea typeface="Times New Roman"/>
              <a:cs typeface="Times New Roman"/>
              <a:sym typeface="Times New Roman"/>
            </a:endParaRPr>
          </a:p>
        </p:txBody>
      </p:sp>
      <p:sp>
        <p:nvSpPr>
          <p:cNvPr id="328" name="Google Shape;328;p32"/>
          <p:cNvSpPr txBox="1"/>
          <p:nvPr/>
        </p:nvSpPr>
        <p:spPr>
          <a:xfrm>
            <a:off x="807775" y="2486988"/>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Integrating firebase and firestore  to a flutter project</a:t>
            </a:r>
            <a:endParaRPr>
              <a:latin typeface="Times New Roman"/>
              <a:ea typeface="Times New Roman"/>
              <a:cs typeface="Times New Roman"/>
              <a:sym typeface="Times New Roman"/>
            </a:endParaRPr>
          </a:p>
        </p:txBody>
      </p:sp>
      <p:sp>
        <p:nvSpPr>
          <p:cNvPr id="329" name="Google Shape;329;p32"/>
          <p:cNvSpPr txBox="1"/>
          <p:nvPr/>
        </p:nvSpPr>
        <p:spPr>
          <a:xfrm>
            <a:off x="807775" y="2984325"/>
            <a:ext cx="70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State Management which is required to sync multiple modules between multiple states</a:t>
            </a:r>
            <a:endParaRPr>
              <a:latin typeface="Times New Roman"/>
              <a:ea typeface="Times New Roman"/>
              <a:cs typeface="Times New Roman"/>
              <a:sym typeface="Times New Roman"/>
            </a:endParaRPr>
          </a:p>
        </p:txBody>
      </p:sp>
      <p:sp>
        <p:nvSpPr>
          <p:cNvPr id="330" name="Google Shape;330;p32"/>
          <p:cNvSpPr/>
          <p:nvPr/>
        </p:nvSpPr>
        <p:spPr>
          <a:xfrm>
            <a:off x="670525" y="113557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670525" y="163289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70525" y="213022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670525" y="262754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670525" y="312487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p:nvPr/>
        </p:nvSpPr>
        <p:spPr>
          <a:xfrm>
            <a:off x="544250" y="3063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CONCLUSION</a:t>
            </a:r>
            <a:endParaRPr sz="2300" b="1" u="sng"/>
          </a:p>
        </p:txBody>
      </p:sp>
      <p:sp>
        <p:nvSpPr>
          <p:cNvPr id="341" name="Google Shape;341;p33"/>
          <p:cNvSpPr txBox="1"/>
          <p:nvPr/>
        </p:nvSpPr>
        <p:spPr>
          <a:xfrm>
            <a:off x="901350" y="1839850"/>
            <a:ext cx="8153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Flutter framework does a great job by providing an excellent framework to build mobile applications in a truly platform independent way. By providing simplicity in the development process, high performance in the resulting mobile application, rich and relevant user interface for both Android and iOS platform.</a:t>
            </a:r>
            <a:endParaRPr sz="1700">
              <a:latin typeface="Times New Roman"/>
              <a:ea typeface="Times New Roman"/>
              <a:cs typeface="Times New Roman"/>
              <a:sym typeface="Times New Roman"/>
            </a:endParaRPr>
          </a:p>
        </p:txBody>
      </p:sp>
      <p:sp>
        <p:nvSpPr>
          <p:cNvPr id="342" name="Google Shape;342;p33"/>
          <p:cNvSpPr txBox="1"/>
          <p:nvPr/>
        </p:nvSpPr>
        <p:spPr>
          <a:xfrm>
            <a:off x="901350" y="952475"/>
            <a:ext cx="815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This application has a user friendly screen that enables the user to use without any inconvenience.Validation checks induced have greatly reduced errors.Provisions have been made to upgrade the application.</a:t>
            </a:r>
            <a:endParaRPr dirty="0">
              <a:latin typeface="Times New Roman"/>
              <a:ea typeface="Times New Roman"/>
              <a:cs typeface="Times New Roman"/>
              <a:sym typeface="Times New Roman"/>
            </a:endParaRPr>
          </a:p>
        </p:txBody>
      </p:sp>
      <p:sp>
        <p:nvSpPr>
          <p:cNvPr id="343" name="Google Shape;343;p33"/>
          <p:cNvSpPr/>
          <p:nvPr/>
        </p:nvSpPr>
        <p:spPr>
          <a:xfrm>
            <a:off x="765150" y="108419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765150" y="201874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txBox="1"/>
          <p:nvPr/>
        </p:nvSpPr>
        <p:spPr>
          <a:xfrm>
            <a:off x="901350" y="3185800"/>
            <a:ext cx="857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The complete project code can be viewed from my github profile -</a:t>
            </a:r>
            <a:r>
              <a:rPr lang="en" u="sng">
                <a:solidFill>
                  <a:schemeClr val="hlink"/>
                </a:solidFill>
                <a:latin typeface="Times New Roman"/>
                <a:ea typeface="Times New Roman"/>
                <a:cs typeface="Times New Roman"/>
                <a:sym typeface="Times New Roman"/>
                <a:hlinkClick r:id="rId3"/>
              </a:rPr>
              <a:t>https://github.com/bunty172/WeChat</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46" name="Google Shape;346;p33"/>
          <p:cNvSpPr/>
          <p:nvPr/>
        </p:nvSpPr>
        <p:spPr>
          <a:xfrm>
            <a:off x="765150" y="331144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4"/>
          <p:cNvSpPr txBox="1"/>
          <p:nvPr/>
        </p:nvSpPr>
        <p:spPr>
          <a:xfrm>
            <a:off x="289200" y="2298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dirty="0"/>
              <a:t>FUTURE SCOPE</a:t>
            </a:r>
            <a:endParaRPr sz="2300" b="1" u="sng" dirty="0"/>
          </a:p>
        </p:txBody>
      </p:sp>
      <p:sp>
        <p:nvSpPr>
          <p:cNvPr id="353" name="Google Shape;353;p34"/>
          <p:cNvSpPr txBox="1"/>
          <p:nvPr/>
        </p:nvSpPr>
        <p:spPr>
          <a:xfrm>
            <a:off x="510250" y="96097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Local songs will be updated automatically in songs page.</a:t>
            </a:r>
            <a:endParaRPr dirty="0">
              <a:latin typeface="Times New Roman"/>
              <a:ea typeface="Times New Roman"/>
              <a:cs typeface="Times New Roman"/>
              <a:sym typeface="Times New Roman"/>
            </a:endParaRPr>
          </a:p>
        </p:txBody>
      </p:sp>
      <p:sp>
        <p:nvSpPr>
          <p:cNvPr id="354" name="Google Shape;354;p34"/>
          <p:cNvSpPr txBox="1"/>
          <p:nvPr/>
        </p:nvSpPr>
        <p:spPr>
          <a:xfrm>
            <a:off x="510250" y="1487369"/>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User can dedicate songs to their friends.</a:t>
            </a:r>
            <a:endParaRPr dirty="0">
              <a:latin typeface="Times New Roman"/>
              <a:ea typeface="Times New Roman"/>
              <a:cs typeface="Times New Roman"/>
              <a:sym typeface="Times New Roman"/>
            </a:endParaRPr>
          </a:p>
        </p:txBody>
      </p:sp>
      <p:sp>
        <p:nvSpPr>
          <p:cNvPr id="355" name="Google Shape;355;p34"/>
          <p:cNvSpPr txBox="1"/>
          <p:nvPr/>
        </p:nvSpPr>
        <p:spPr>
          <a:xfrm>
            <a:off x="510250" y="2013763"/>
            <a:ext cx="821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Users can checkout latest news based on their interests and can annotate the highlights which then will be notified to the other users in the channel.</a:t>
            </a:r>
            <a:endParaRPr dirty="0">
              <a:latin typeface="Times New Roman"/>
              <a:ea typeface="Times New Roman"/>
              <a:cs typeface="Times New Roman"/>
              <a:sym typeface="Times New Roman"/>
            </a:endParaRPr>
          </a:p>
        </p:txBody>
      </p:sp>
      <p:sp>
        <p:nvSpPr>
          <p:cNvPr id="356" name="Google Shape;356;p34"/>
          <p:cNvSpPr txBox="1"/>
          <p:nvPr/>
        </p:nvSpPr>
        <p:spPr>
          <a:xfrm>
            <a:off x="510250" y="2840556"/>
            <a:ext cx="83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An option which will enable the user to send the real time location to other users in the channel.</a:t>
            </a:r>
            <a:endParaRPr dirty="0">
              <a:latin typeface="Times New Roman"/>
              <a:ea typeface="Times New Roman"/>
              <a:cs typeface="Times New Roman"/>
              <a:sym typeface="Times New Roman"/>
            </a:endParaRPr>
          </a:p>
        </p:txBody>
      </p:sp>
      <p:sp>
        <p:nvSpPr>
          <p:cNvPr id="357" name="Google Shape;357;p34"/>
          <p:cNvSpPr txBox="1"/>
          <p:nvPr/>
        </p:nvSpPr>
        <p:spPr>
          <a:xfrm>
            <a:off x="510250" y="3451925"/>
            <a:ext cx="743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Any member in a channel will be able to pin a note on to the channel header so that it can be opened by any other member in the channel. </a:t>
            </a:r>
            <a:endParaRPr dirty="0">
              <a:latin typeface="Times New Roman"/>
              <a:ea typeface="Times New Roman"/>
              <a:cs typeface="Times New Roman"/>
              <a:sym typeface="Times New Roman"/>
            </a:endParaRPr>
          </a:p>
        </p:txBody>
      </p:sp>
      <p:sp>
        <p:nvSpPr>
          <p:cNvPr id="358" name="Google Shape;358;p34"/>
          <p:cNvSpPr/>
          <p:nvPr/>
        </p:nvSpPr>
        <p:spPr>
          <a:xfrm>
            <a:off x="374050" y="113874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374050" y="162792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374050" y="217112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374050" y="2981095"/>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374050" y="3572670"/>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p:nvPr/>
        </p:nvSpPr>
        <p:spPr>
          <a:xfrm>
            <a:off x="493275" y="38287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REFERENCES</a:t>
            </a:r>
            <a:endParaRPr sz="2300" b="1" u="sng"/>
          </a:p>
        </p:txBody>
      </p:sp>
      <p:sp>
        <p:nvSpPr>
          <p:cNvPr id="369" name="Google Shape;369;p35"/>
          <p:cNvSpPr txBox="1"/>
          <p:nvPr/>
        </p:nvSpPr>
        <p:spPr>
          <a:xfrm>
            <a:off x="901300" y="106300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https://flutter.dev/</a:t>
            </a:r>
            <a:endParaRPr>
              <a:latin typeface="Times New Roman"/>
              <a:ea typeface="Times New Roman"/>
              <a:cs typeface="Times New Roman"/>
              <a:sym typeface="Times New Roman"/>
            </a:endParaRPr>
          </a:p>
        </p:txBody>
      </p:sp>
      <p:sp>
        <p:nvSpPr>
          <p:cNvPr id="370" name="Google Shape;370;p35"/>
          <p:cNvSpPr txBox="1"/>
          <p:nvPr/>
        </p:nvSpPr>
        <p:spPr>
          <a:xfrm>
            <a:off x="901300" y="163431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Times New Roman"/>
                <a:ea typeface="Times New Roman"/>
                <a:cs typeface="Times New Roman"/>
                <a:sym typeface="Times New Roman"/>
                <a:hlinkClick r:id="rId4"/>
              </a:rPr>
              <a:t>https://gallery.flutter.dev/#/</a:t>
            </a:r>
            <a:endParaRPr>
              <a:latin typeface="Times New Roman"/>
              <a:ea typeface="Times New Roman"/>
              <a:cs typeface="Times New Roman"/>
              <a:sym typeface="Times New Roman"/>
            </a:endParaRPr>
          </a:p>
        </p:txBody>
      </p:sp>
      <p:sp>
        <p:nvSpPr>
          <p:cNvPr id="371" name="Google Shape;371;p35"/>
          <p:cNvSpPr txBox="1"/>
          <p:nvPr/>
        </p:nvSpPr>
        <p:spPr>
          <a:xfrm>
            <a:off x="901300" y="277694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Times New Roman"/>
                <a:ea typeface="Times New Roman"/>
                <a:cs typeface="Times New Roman"/>
                <a:sym typeface="Times New Roman"/>
                <a:hlinkClick r:id="rId5"/>
              </a:rPr>
              <a:t>https://firebase.google.com/docs</a:t>
            </a:r>
            <a:endParaRPr>
              <a:latin typeface="Times New Roman"/>
              <a:ea typeface="Times New Roman"/>
              <a:cs typeface="Times New Roman"/>
              <a:sym typeface="Times New Roman"/>
            </a:endParaRPr>
          </a:p>
        </p:txBody>
      </p:sp>
      <p:sp>
        <p:nvSpPr>
          <p:cNvPr id="372" name="Google Shape;372;p35"/>
          <p:cNvSpPr txBox="1"/>
          <p:nvPr/>
        </p:nvSpPr>
        <p:spPr>
          <a:xfrm>
            <a:off x="901300" y="220563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Times New Roman"/>
                <a:ea typeface="Times New Roman"/>
                <a:cs typeface="Times New Roman"/>
                <a:sym typeface="Times New Roman"/>
                <a:hlinkClick r:id="rId6"/>
              </a:rPr>
              <a:t>https://dart.dev/</a:t>
            </a:r>
            <a:endParaRPr>
              <a:latin typeface="Times New Roman"/>
              <a:ea typeface="Times New Roman"/>
              <a:cs typeface="Times New Roman"/>
              <a:sym typeface="Times New Roman"/>
            </a:endParaRPr>
          </a:p>
        </p:txBody>
      </p:sp>
      <p:sp>
        <p:nvSpPr>
          <p:cNvPr id="373" name="Google Shape;373;p35"/>
          <p:cNvSpPr txBox="1"/>
          <p:nvPr/>
        </p:nvSpPr>
        <p:spPr>
          <a:xfrm>
            <a:off x="901300" y="334826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Times New Roman"/>
                <a:ea typeface="Times New Roman"/>
                <a:cs typeface="Times New Roman"/>
                <a:sym typeface="Times New Roman"/>
                <a:hlinkClick r:id="rId7"/>
              </a:rPr>
              <a:t>https://stackoverflow.com/questions/tagged/flutter</a:t>
            </a:r>
            <a:endParaRPr>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6"/>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380" name="Google Shape;380;p36"/>
          <p:cNvSpPr txBox="1"/>
          <p:nvPr/>
        </p:nvSpPr>
        <p:spPr>
          <a:xfrm>
            <a:off x="3392325" y="1020500"/>
            <a:ext cx="4896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latin typeface="Times New Roman"/>
                <a:ea typeface="Times New Roman"/>
                <a:cs typeface="Times New Roman"/>
                <a:sym typeface="Times New Roman"/>
              </a:rPr>
              <a:t>Thank you!</a:t>
            </a:r>
            <a:endParaRPr sz="3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p:nvPr/>
        </p:nvSpPr>
        <p:spPr>
          <a:xfrm>
            <a:off x="402336" y="12782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PROJECT OVERVIEW</a:t>
            </a:r>
            <a:endParaRPr sz="2300" b="1" u="sng"/>
          </a:p>
        </p:txBody>
      </p:sp>
      <p:sp>
        <p:nvSpPr>
          <p:cNvPr id="101" name="Google Shape;101;p15"/>
          <p:cNvSpPr txBox="1"/>
          <p:nvPr/>
        </p:nvSpPr>
        <p:spPr>
          <a:xfrm>
            <a:off x="487061" y="666620"/>
            <a:ext cx="8387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WeChat </a:t>
            </a:r>
            <a:r>
              <a:rPr lang="en" sz="1500">
                <a:latin typeface="Times New Roman"/>
                <a:ea typeface="Times New Roman"/>
                <a:cs typeface="Times New Roman"/>
                <a:sym typeface="Times New Roman"/>
              </a:rPr>
              <a:t>is a chatting app which is created by using Flutter.</a:t>
            </a:r>
            <a:endParaRPr sz="1500">
              <a:latin typeface="Times New Roman"/>
              <a:ea typeface="Times New Roman"/>
              <a:cs typeface="Times New Roman"/>
              <a:sym typeface="Times New Roman"/>
            </a:endParaRPr>
          </a:p>
        </p:txBody>
      </p:sp>
      <p:sp>
        <p:nvSpPr>
          <p:cNvPr id="102" name="Google Shape;102;p15"/>
          <p:cNvSpPr txBox="1"/>
          <p:nvPr/>
        </p:nvSpPr>
        <p:spPr>
          <a:xfrm>
            <a:off x="487061" y="1082123"/>
            <a:ext cx="8387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Chat refers to the process of communicating,interacting and exchanging message over the internet.It involves two or more individuals that communicate through a chat enabled service or software.Chat may be delivered through text,audio or video communication via the internet.</a:t>
            </a:r>
            <a:endParaRPr sz="1500">
              <a:solidFill>
                <a:schemeClr val="dk1"/>
              </a:solidFill>
              <a:latin typeface="Times New Roman"/>
              <a:ea typeface="Times New Roman"/>
              <a:cs typeface="Times New Roman"/>
              <a:sym typeface="Times New Roman"/>
            </a:endParaRPr>
          </a:p>
        </p:txBody>
      </p:sp>
      <p:sp>
        <p:nvSpPr>
          <p:cNvPr id="103" name="Google Shape;103;p15"/>
          <p:cNvSpPr txBox="1"/>
          <p:nvPr/>
        </p:nvSpPr>
        <p:spPr>
          <a:xfrm>
            <a:off x="487061" y="2024352"/>
            <a:ext cx="847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 chat application has two basic components:</a:t>
            </a:r>
            <a:r>
              <a:rPr lang="en">
                <a:solidFill>
                  <a:schemeClr val="accent5"/>
                </a:solidFill>
                <a:latin typeface="Times New Roman"/>
                <a:ea typeface="Times New Roman"/>
                <a:cs typeface="Times New Roman"/>
                <a:sym typeface="Times New Roman"/>
              </a:rPr>
              <a:t>Server</a:t>
            </a:r>
            <a:r>
              <a:rPr lang="en">
                <a:latin typeface="Times New Roman"/>
                <a:ea typeface="Times New Roman"/>
                <a:cs typeface="Times New Roman"/>
                <a:sym typeface="Times New Roman"/>
              </a:rPr>
              <a:t> and </a:t>
            </a:r>
            <a:r>
              <a:rPr lang="en">
                <a:solidFill>
                  <a:schemeClr val="accent5"/>
                </a:solidFill>
                <a:latin typeface="Times New Roman"/>
                <a:ea typeface="Times New Roman"/>
                <a:cs typeface="Times New Roman"/>
                <a:sym typeface="Times New Roman"/>
              </a:rPr>
              <a:t>Client</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04" name="Google Shape;104;p15"/>
          <p:cNvSpPr txBox="1"/>
          <p:nvPr/>
        </p:nvSpPr>
        <p:spPr>
          <a:xfrm>
            <a:off x="487061" y="2560018"/>
            <a:ext cx="84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 server is a computer program or a device that provides functionality for other programs or devices.</a:t>
            </a:r>
            <a:endParaRPr>
              <a:latin typeface="Times New Roman"/>
              <a:ea typeface="Times New Roman"/>
              <a:cs typeface="Times New Roman"/>
              <a:sym typeface="Times New Roman"/>
            </a:endParaRPr>
          </a:p>
        </p:txBody>
      </p:sp>
      <p:sp>
        <p:nvSpPr>
          <p:cNvPr id="105" name="Google Shape;105;p15"/>
          <p:cNvSpPr txBox="1"/>
          <p:nvPr/>
        </p:nvSpPr>
        <p:spPr>
          <a:xfrm>
            <a:off x="487061" y="2998634"/>
            <a:ext cx="811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A client who want to chat with each other connect to the server</a:t>
            </a:r>
            <a:endParaRPr>
              <a:latin typeface="Times New Roman"/>
              <a:ea typeface="Times New Roman"/>
              <a:cs typeface="Times New Roman"/>
              <a:sym typeface="Times New Roman"/>
            </a:endParaRPr>
          </a:p>
        </p:txBody>
      </p:sp>
      <p:sp>
        <p:nvSpPr>
          <p:cNvPr id="106" name="Google Shape;106;p15"/>
          <p:cNvSpPr txBox="1"/>
          <p:nvPr/>
        </p:nvSpPr>
        <p:spPr>
          <a:xfrm>
            <a:off x="487061" y="3560925"/>
            <a:ext cx="7915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The WeChat application is more like a </a:t>
            </a:r>
            <a:r>
              <a:rPr lang="en">
                <a:solidFill>
                  <a:schemeClr val="accent5"/>
                </a:solidFill>
                <a:latin typeface="Times New Roman"/>
                <a:ea typeface="Times New Roman"/>
                <a:cs typeface="Times New Roman"/>
                <a:sym typeface="Times New Roman"/>
              </a:rPr>
              <a:t>Chat Room</a:t>
            </a:r>
            <a:r>
              <a:rPr lang="en">
                <a:latin typeface="Times New Roman"/>
                <a:ea typeface="Times New Roman"/>
                <a:cs typeface="Times New Roman"/>
                <a:sym typeface="Times New Roman"/>
              </a:rPr>
              <a:t>,rather than a peer to peer chat.So this means multiple users can connect to the chat server and send their messages.Every message is </a:t>
            </a:r>
            <a:r>
              <a:rPr lang="en">
                <a:solidFill>
                  <a:schemeClr val="accent5"/>
                </a:solidFill>
                <a:latin typeface="Times New Roman"/>
                <a:ea typeface="Times New Roman"/>
                <a:cs typeface="Times New Roman"/>
                <a:sym typeface="Times New Roman"/>
              </a:rPr>
              <a:t>broadcasted </a:t>
            </a:r>
            <a:r>
              <a:rPr lang="en">
                <a:latin typeface="Times New Roman"/>
                <a:ea typeface="Times New Roman"/>
                <a:cs typeface="Times New Roman"/>
                <a:sym typeface="Times New Roman"/>
              </a:rPr>
              <a:t>to every other connected chat user of the same channel.  </a:t>
            </a:r>
            <a:endParaRPr>
              <a:latin typeface="Times New Roman"/>
              <a:ea typeface="Times New Roman"/>
              <a:cs typeface="Times New Roman"/>
              <a:sym typeface="Times New Roman"/>
            </a:endParaRPr>
          </a:p>
        </p:txBody>
      </p:sp>
      <p:sp>
        <p:nvSpPr>
          <p:cNvPr id="107" name="Google Shape;107;p15"/>
          <p:cNvSpPr/>
          <p:nvPr/>
        </p:nvSpPr>
        <p:spPr>
          <a:xfrm>
            <a:off x="402325" y="814833"/>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02325" y="1243446"/>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402325" y="2187096"/>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402325" y="2700583"/>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402325" y="3130758"/>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402325" y="3707658"/>
            <a:ext cx="136200" cy="1191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p:nvPr/>
        </p:nvSpPr>
        <p:spPr>
          <a:xfrm>
            <a:off x="272200" y="8079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latin typeface="Times New Roman"/>
                <a:ea typeface="Times New Roman"/>
                <a:cs typeface="Times New Roman"/>
                <a:sym typeface="Times New Roman"/>
              </a:rPr>
              <a:t>EXISTING SYSTEM</a:t>
            </a:r>
            <a:endParaRPr sz="2300" b="1" u="sng">
              <a:latin typeface="Times New Roman"/>
              <a:ea typeface="Times New Roman"/>
              <a:cs typeface="Times New Roman"/>
              <a:sym typeface="Times New Roman"/>
            </a:endParaRPr>
          </a:p>
        </p:txBody>
      </p:sp>
      <p:sp>
        <p:nvSpPr>
          <p:cNvPr id="126" name="Google Shape;126;p17"/>
          <p:cNvSpPr txBox="1"/>
          <p:nvPr/>
        </p:nvSpPr>
        <p:spPr>
          <a:xfrm>
            <a:off x="586500" y="1403050"/>
            <a:ext cx="85575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In chatting applications we have many features. Keep in touch with the groups of people that matter the most, like your family WhatsApp on the web and desktop, you can seamlessly sync all of your chats to your computer so that you can chat on whatever device is most convenient for you. WhatsApp voice and video calls use your phone's Internet connection, instead of your cell plan's voice minutes, so you don't have to worry about expensive calling charges. Send PDFs, documents, spreadsheets, slideshows and more, without the hassle of email or file sharing apps. Sometimes, your voice says it all. With just one tap you can record a Voice Message, perfect for a quick hello or a longer story.</a:t>
            </a:r>
            <a:endParaRPr sz="1700">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p:nvPr/>
        </p:nvSpPr>
        <p:spPr>
          <a:xfrm>
            <a:off x="578250" y="62942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PROPOSED SYSTEM</a:t>
            </a:r>
            <a:endParaRPr sz="2300" b="1" u="sng"/>
          </a:p>
        </p:txBody>
      </p:sp>
      <p:sp>
        <p:nvSpPr>
          <p:cNvPr id="133" name="Google Shape;133;p18"/>
          <p:cNvSpPr txBox="1"/>
          <p:nvPr/>
        </p:nvSpPr>
        <p:spPr>
          <a:xfrm>
            <a:off x="892825" y="1318075"/>
            <a:ext cx="83022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The proposed system is the computerized version of the existing system. This app includes some new features like chatbot, scheduling a message, location tracking,news page a</a:t>
            </a:r>
            <a:r>
              <a:rPr lang="en-IN" sz="1800" dirty="0" err="1">
                <a:latin typeface="Times New Roman"/>
                <a:ea typeface="Times New Roman"/>
                <a:cs typeface="Times New Roman"/>
                <a:sym typeface="Times New Roman"/>
              </a:rPr>
              <a:t>nd</a:t>
            </a:r>
            <a:r>
              <a:rPr lang="en" sz="1800" dirty="0">
                <a:latin typeface="Times New Roman"/>
                <a:ea typeface="Times New Roman"/>
                <a:cs typeface="Times New Roman"/>
                <a:sym typeface="Times New Roman"/>
              </a:rPr>
              <a:t> music page. A chatbot or chatterbot is a software application used to conduct an online chat conversation via text or text-to-speech, in lieu of providing direct contact with a live human agent. Users can checkout latest news based on their interests and can annotate the highlights which then will be notified to the other users in the channel. Any member in a channel will be able to pin a note on to the channel header so that it can be opened by any other member in the channel.</a:t>
            </a:r>
            <a:endParaRPr sz="1800" dirty="0">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p:nvPr/>
        </p:nvSpPr>
        <p:spPr>
          <a:xfrm>
            <a:off x="365700" y="2383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Modules</a:t>
            </a:r>
            <a:endParaRPr sz="2300" b="1" u="sng"/>
          </a:p>
        </p:txBody>
      </p:sp>
      <p:sp>
        <p:nvSpPr>
          <p:cNvPr id="140" name="Google Shape;140;p19"/>
          <p:cNvSpPr txBox="1"/>
          <p:nvPr/>
        </p:nvSpPr>
        <p:spPr>
          <a:xfrm>
            <a:off x="714300" y="762825"/>
            <a:ext cx="822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The project “WeChat” deals with the following main modules.</a:t>
            </a:r>
            <a:endParaRPr sz="1600">
              <a:latin typeface="Times New Roman"/>
              <a:ea typeface="Times New Roman"/>
              <a:cs typeface="Times New Roman"/>
              <a:sym typeface="Times New Roman"/>
            </a:endParaRPr>
          </a:p>
        </p:txBody>
      </p:sp>
      <p:sp>
        <p:nvSpPr>
          <p:cNvPr id="141" name="Google Shape;141;p19"/>
          <p:cNvSpPr txBox="1"/>
          <p:nvPr/>
        </p:nvSpPr>
        <p:spPr>
          <a:xfrm>
            <a:off x="977850" y="1193925"/>
            <a:ext cx="489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Onboarding Page</a:t>
            </a:r>
            <a:endParaRPr sz="1500" b="1">
              <a:latin typeface="Times New Roman"/>
              <a:ea typeface="Times New Roman"/>
              <a:cs typeface="Times New Roman"/>
              <a:sym typeface="Times New Roman"/>
            </a:endParaRPr>
          </a:p>
        </p:txBody>
      </p:sp>
      <p:sp>
        <p:nvSpPr>
          <p:cNvPr id="142" name="Google Shape;142;p19"/>
          <p:cNvSpPr/>
          <p:nvPr/>
        </p:nvSpPr>
        <p:spPr>
          <a:xfrm>
            <a:off x="892950" y="1363413"/>
            <a:ext cx="84900" cy="76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p:nvPr/>
        </p:nvSpPr>
        <p:spPr>
          <a:xfrm>
            <a:off x="977850" y="1980975"/>
            <a:ext cx="489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Login Page</a:t>
            </a:r>
            <a:endParaRPr sz="1500" b="1">
              <a:latin typeface="Times New Roman"/>
              <a:ea typeface="Times New Roman"/>
              <a:cs typeface="Times New Roman"/>
              <a:sym typeface="Times New Roman"/>
            </a:endParaRPr>
          </a:p>
        </p:txBody>
      </p:sp>
      <p:sp>
        <p:nvSpPr>
          <p:cNvPr id="144" name="Google Shape;144;p19"/>
          <p:cNvSpPr txBox="1"/>
          <p:nvPr/>
        </p:nvSpPr>
        <p:spPr>
          <a:xfrm>
            <a:off x="1326425" y="159510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This page showcases the features of the app.</a:t>
            </a:r>
            <a:endParaRPr>
              <a:latin typeface="Times New Roman"/>
              <a:ea typeface="Times New Roman"/>
              <a:cs typeface="Times New Roman"/>
              <a:sym typeface="Times New Roman"/>
            </a:endParaRPr>
          </a:p>
        </p:txBody>
      </p:sp>
      <p:sp>
        <p:nvSpPr>
          <p:cNvPr id="145" name="Google Shape;145;p19"/>
          <p:cNvSpPr txBox="1"/>
          <p:nvPr/>
        </p:nvSpPr>
        <p:spPr>
          <a:xfrm>
            <a:off x="1326425" y="23821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This page is used to get the phone number from user.</a:t>
            </a:r>
            <a:endParaRPr>
              <a:latin typeface="Times New Roman"/>
              <a:ea typeface="Times New Roman"/>
              <a:cs typeface="Times New Roman"/>
              <a:sym typeface="Times New Roman"/>
            </a:endParaRPr>
          </a:p>
        </p:txBody>
      </p:sp>
      <p:sp>
        <p:nvSpPr>
          <p:cNvPr id="146" name="Google Shape;146;p19"/>
          <p:cNvSpPr txBox="1"/>
          <p:nvPr/>
        </p:nvSpPr>
        <p:spPr>
          <a:xfrm>
            <a:off x="977850" y="2768025"/>
            <a:ext cx="489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Message Page</a:t>
            </a:r>
            <a:endParaRPr sz="1500" b="1">
              <a:latin typeface="Times New Roman"/>
              <a:ea typeface="Times New Roman"/>
              <a:cs typeface="Times New Roman"/>
              <a:sym typeface="Times New Roman"/>
            </a:endParaRPr>
          </a:p>
        </p:txBody>
      </p:sp>
      <p:sp>
        <p:nvSpPr>
          <p:cNvPr id="147" name="Google Shape;147;p19"/>
          <p:cNvSpPr txBox="1"/>
          <p:nvPr/>
        </p:nvSpPr>
        <p:spPr>
          <a:xfrm>
            <a:off x="977850" y="3555075"/>
            <a:ext cx="489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Create Channel Page</a:t>
            </a:r>
            <a:endParaRPr sz="1500" b="1">
              <a:latin typeface="Times New Roman"/>
              <a:ea typeface="Times New Roman"/>
              <a:cs typeface="Times New Roman"/>
              <a:sym typeface="Times New Roman"/>
            </a:endParaRPr>
          </a:p>
        </p:txBody>
      </p:sp>
      <p:sp>
        <p:nvSpPr>
          <p:cNvPr id="148" name="Google Shape;148;p19"/>
          <p:cNvSpPr txBox="1"/>
          <p:nvPr/>
        </p:nvSpPr>
        <p:spPr>
          <a:xfrm>
            <a:off x="1326425" y="316920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This is the page where the user chat with their friends.</a:t>
            </a:r>
            <a:endParaRPr>
              <a:latin typeface="Times New Roman"/>
              <a:ea typeface="Times New Roman"/>
              <a:cs typeface="Times New Roman"/>
              <a:sym typeface="Times New Roman"/>
            </a:endParaRPr>
          </a:p>
        </p:txBody>
      </p:sp>
      <p:sp>
        <p:nvSpPr>
          <p:cNvPr id="149" name="Google Shape;149;p19"/>
          <p:cNvSpPr txBox="1"/>
          <p:nvPr/>
        </p:nvSpPr>
        <p:spPr>
          <a:xfrm>
            <a:off x="1326425" y="39562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This is the page where user can create group for chatting.</a:t>
            </a:r>
            <a:endParaRPr>
              <a:latin typeface="Times New Roman"/>
              <a:ea typeface="Times New Roman"/>
              <a:cs typeface="Times New Roman"/>
              <a:sym typeface="Times New Roman"/>
            </a:endParaRPr>
          </a:p>
        </p:txBody>
      </p:sp>
      <p:sp>
        <p:nvSpPr>
          <p:cNvPr id="150" name="Google Shape;150;p19"/>
          <p:cNvSpPr txBox="1"/>
          <p:nvPr/>
        </p:nvSpPr>
        <p:spPr>
          <a:xfrm>
            <a:off x="977850" y="4342125"/>
            <a:ext cx="489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Join Channel Page</a:t>
            </a:r>
            <a:endParaRPr sz="1500" b="1">
              <a:latin typeface="Times New Roman"/>
              <a:ea typeface="Times New Roman"/>
              <a:cs typeface="Times New Roman"/>
              <a:sym typeface="Times New Roman"/>
            </a:endParaRPr>
          </a:p>
        </p:txBody>
      </p:sp>
      <p:sp>
        <p:nvSpPr>
          <p:cNvPr id="151" name="Google Shape;151;p19"/>
          <p:cNvSpPr txBox="1"/>
          <p:nvPr/>
        </p:nvSpPr>
        <p:spPr>
          <a:xfrm>
            <a:off x="1326425" y="4743300"/>
            <a:ext cx="647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This page is used to join a channel using QR- code or by using channel ID.</a:t>
            </a:r>
            <a:endParaRPr>
              <a:latin typeface="Times New Roman"/>
              <a:ea typeface="Times New Roman"/>
              <a:cs typeface="Times New Roman"/>
              <a:sym typeface="Times New Roman"/>
            </a:endParaRPr>
          </a:p>
        </p:txBody>
      </p:sp>
      <p:sp>
        <p:nvSpPr>
          <p:cNvPr id="152" name="Google Shape;152;p19"/>
          <p:cNvSpPr/>
          <p:nvPr/>
        </p:nvSpPr>
        <p:spPr>
          <a:xfrm>
            <a:off x="892950" y="2937513"/>
            <a:ext cx="84900" cy="76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892950" y="2150463"/>
            <a:ext cx="84900" cy="76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892950" y="3724563"/>
            <a:ext cx="84900" cy="76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932925" y="4511613"/>
            <a:ext cx="84900" cy="76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p:nvPr/>
        </p:nvSpPr>
        <p:spPr>
          <a:xfrm>
            <a:off x="391200" y="30637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USE CASE DIAGRAM</a:t>
            </a:r>
            <a:endParaRPr sz="2300" b="1" u="sng"/>
          </a:p>
        </p:txBody>
      </p:sp>
      <p:pic>
        <p:nvPicPr>
          <p:cNvPr id="162" name="Google Shape;162;p20"/>
          <p:cNvPicPr preferRelativeResize="0"/>
          <p:nvPr/>
        </p:nvPicPr>
        <p:blipFill>
          <a:blip r:embed="rId3">
            <a:alphaModFix/>
          </a:blip>
          <a:stretch>
            <a:fillRect/>
          </a:stretch>
        </p:blipFill>
        <p:spPr>
          <a:xfrm>
            <a:off x="2558400" y="845175"/>
            <a:ext cx="3595057" cy="3993524"/>
          </a:xfrm>
          <a:prstGeom prst="rect">
            <a:avLst/>
          </a:prstGeom>
          <a:noFill/>
          <a:ln>
            <a:noFill/>
          </a:ln>
        </p:spPr>
      </p:pic>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p:nvPr/>
        </p:nvSpPr>
        <p:spPr>
          <a:xfrm>
            <a:off x="391200" y="306375"/>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ER DIAGRAM</a:t>
            </a:r>
            <a:endParaRPr sz="2300" b="1" u="sng"/>
          </a:p>
        </p:txBody>
      </p:sp>
      <p:pic>
        <p:nvPicPr>
          <p:cNvPr id="169" name="Google Shape;169;p21"/>
          <p:cNvPicPr preferRelativeResize="0"/>
          <p:nvPr/>
        </p:nvPicPr>
        <p:blipFill>
          <a:blip r:embed="rId3">
            <a:alphaModFix/>
          </a:blip>
          <a:stretch>
            <a:fillRect/>
          </a:stretch>
        </p:blipFill>
        <p:spPr>
          <a:xfrm>
            <a:off x="1402150" y="845175"/>
            <a:ext cx="7064986" cy="4298326"/>
          </a:xfrm>
          <a:prstGeom prst="rect">
            <a:avLst/>
          </a:prstGeom>
          <a:noFill/>
          <a:ln>
            <a:noFill/>
          </a:ln>
        </p:spPr>
      </p:pic>
      <p:cxnSp>
        <p:nvCxnSpPr>
          <p:cNvPr id="171" name="Google Shape;171;p21"/>
          <p:cNvCxnSpPr/>
          <p:nvPr/>
        </p:nvCxnSpPr>
        <p:spPr>
          <a:xfrm>
            <a:off x="2975725" y="1301050"/>
            <a:ext cx="348600" cy="84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21"/>
          <p:cNvCxnSpPr/>
          <p:nvPr/>
        </p:nvCxnSpPr>
        <p:spPr>
          <a:xfrm>
            <a:off x="5441200" y="1394575"/>
            <a:ext cx="416700" cy="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21"/>
          <p:cNvCxnSpPr/>
          <p:nvPr/>
        </p:nvCxnSpPr>
        <p:spPr>
          <a:xfrm>
            <a:off x="2941725" y="4259625"/>
            <a:ext cx="433500" cy="0"/>
          </a:xfrm>
          <a:prstGeom prst="straightConnector1">
            <a:avLst/>
          </a:prstGeom>
          <a:noFill/>
          <a:ln w="9525" cap="flat" cmpd="sng">
            <a:solidFill>
              <a:schemeClr val="dk2"/>
            </a:solidFill>
            <a:prstDash val="solid"/>
            <a:round/>
            <a:headEnd type="none" w="med" len="med"/>
            <a:tailEnd type="none" w="med" len="med"/>
          </a:ln>
        </p:spPr>
      </p:cxn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p:nvPr/>
        </p:nvSpPr>
        <p:spPr>
          <a:xfrm>
            <a:off x="238225" y="229850"/>
            <a:ext cx="4896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u="sng"/>
              <a:t>TECHNOLOGY OVERVIEW</a:t>
            </a:r>
            <a:endParaRPr sz="2300" b="1" u="sng"/>
          </a:p>
        </p:txBody>
      </p:sp>
      <p:sp>
        <p:nvSpPr>
          <p:cNvPr id="179" name="Google Shape;179;p22"/>
          <p:cNvSpPr txBox="1"/>
          <p:nvPr/>
        </p:nvSpPr>
        <p:spPr>
          <a:xfrm>
            <a:off x="654775" y="1114025"/>
            <a:ext cx="791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Frontend Framework used</a:t>
            </a:r>
            <a:r>
              <a:rPr lang="en">
                <a:latin typeface="Times New Roman"/>
                <a:ea typeface="Times New Roman"/>
                <a:cs typeface="Times New Roman"/>
                <a:sym typeface="Times New Roman"/>
              </a:rPr>
              <a:t>: Flutter</a:t>
            </a:r>
            <a:endParaRPr>
              <a:latin typeface="Times New Roman"/>
              <a:ea typeface="Times New Roman"/>
              <a:cs typeface="Times New Roman"/>
              <a:sym typeface="Times New Roman"/>
            </a:endParaRPr>
          </a:p>
        </p:txBody>
      </p:sp>
      <p:sp>
        <p:nvSpPr>
          <p:cNvPr id="180" name="Google Shape;180;p22"/>
          <p:cNvSpPr txBox="1"/>
          <p:nvPr/>
        </p:nvSpPr>
        <p:spPr>
          <a:xfrm>
            <a:off x="654775" y="156482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Programming Language used</a:t>
            </a:r>
            <a:r>
              <a:rPr lang="en">
                <a:latin typeface="Times New Roman"/>
                <a:ea typeface="Times New Roman"/>
                <a:cs typeface="Times New Roman"/>
                <a:sym typeface="Times New Roman"/>
              </a:rPr>
              <a:t>: Dart</a:t>
            </a:r>
            <a:endParaRPr>
              <a:latin typeface="Times New Roman"/>
              <a:ea typeface="Times New Roman"/>
              <a:cs typeface="Times New Roman"/>
              <a:sym typeface="Times New Roman"/>
            </a:endParaRPr>
          </a:p>
        </p:txBody>
      </p:sp>
      <p:sp>
        <p:nvSpPr>
          <p:cNvPr id="181" name="Google Shape;181;p22"/>
          <p:cNvSpPr txBox="1"/>
          <p:nvPr/>
        </p:nvSpPr>
        <p:spPr>
          <a:xfrm>
            <a:off x="654775" y="201562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Backend</a:t>
            </a:r>
            <a:r>
              <a:rPr lang="en">
                <a:latin typeface="Times New Roman"/>
                <a:ea typeface="Times New Roman"/>
                <a:cs typeface="Times New Roman"/>
                <a:sym typeface="Times New Roman"/>
              </a:rPr>
              <a:t>: Firebase</a:t>
            </a:r>
            <a:endParaRPr>
              <a:latin typeface="Times New Roman"/>
              <a:ea typeface="Times New Roman"/>
              <a:cs typeface="Times New Roman"/>
              <a:sym typeface="Times New Roman"/>
            </a:endParaRPr>
          </a:p>
        </p:txBody>
      </p:sp>
      <p:sp>
        <p:nvSpPr>
          <p:cNvPr id="182" name="Google Shape;182;p22"/>
          <p:cNvSpPr txBox="1"/>
          <p:nvPr/>
        </p:nvSpPr>
        <p:spPr>
          <a:xfrm>
            <a:off x="654775" y="246642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Ide used</a:t>
            </a:r>
            <a:r>
              <a:rPr lang="en">
                <a:latin typeface="Times New Roman"/>
                <a:ea typeface="Times New Roman"/>
                <a:cs typeface="Times New Roman"/>
                <a:sym typeface="Times New Roman"/>
              </a:rPr>
              <a:t>: Visual Studio Code</a:t>
            </a:r>
            <a:endParaRPr>
              <a:latin typeface="Times New Roman"/>
              <a:ea typeface="Times New Roman"/>
              <a:cs typeface="Times New Roman"/>
              <a:sym typeface="Times New Roman"/>
            </a:endParaRPr>
          </a:p>
        </p:txBody>
      </p:sp>
      <p:sp>
        <p:nvSpPr>
          <p:cNvPr id="183" name="Google Shape;183;p22"/>
          <p:cNvSpPr txBox="1"/>
          <p:nvPr/>
        </p:nvSpPr>
        <p:spPr>
          <a:xfrm>
            <a:off x="654775" y="3060875"/>
            <a:ext cx="76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The app runs on any platform such as </a:t>
            </a:r>
            <a:r>
              <a:rPr lang="en">
                <a:solidFill>
                  <a:schemeClr val="accent5"/>
                </a:solidFill>
                <a:latin typeface="Times New Roman"/>
                <a:ea typeface="Times New Roman"/>
                <a:cs typeface="Times New Roman"/>
                <a:sym typeface="Times New Roman"/>
              </a:rPr>
              <a:t>Android</a:t>
            </a:r>
            <a:r>
              <a:rPr lang="en">
                <a:latin typeface="Times New Roman"/>
                <a:ea typeface="Times New Roman"/>
                <a:cs typeface="Times New Roman"/>
                <a:sym typeface="Times New Roman"/>
              </a:rPr>
              <a:t>,</a:t>
            </a:r>
            <a:r>
              <a:rPr lang="en">
                <a:solidFill>
                  <a:schemeClr val="accent5"/>
                </a:solidFill>
                <a:latin typeface="Times New Roman"/>
                <a:ea typeface="Times New Roman"/>
                <a:cs typeface="Times New Roman"/>
                <a:sym typeface="Times New Roman"/>
              </a:rPr>
              <a:t>ios</a:t>
            </a:r>
            <a:r>
              <a:rPr lang="en">
                <a:latin typeface="Times New Roman"/>
                <a:ea typeface="Times New Roman"/>
                <a:cs typeface="Times New Roman"/>
                <a:sym typeface="Times New Roman"/>
              </a:rPr>
              <a:t>,</a:t>
            </a:r>
            <a:r>
              <a:rPr lang="en">
                <a:solidFill>
                  <a:schemeClr val="accent5"/>
                </a:solidFill>
                <a:latin typeface="Times New Roman"/>
                <a:ea typeface="Times New Roman"/>
                <a:cs typeface="Times New Roman"/>
                <a:sym typeface="Times New Roman"/>
              </a:rPr>
              <a:t>Linux</a:t>
            </a:r>
            <a:r>
              <a:rPr lang="en">
                <a:latin typeface="Times New Roman"/>
                <a:ea typeface="Times New Roman"/>
                <a:cs typeface="Times New Roman"/>
                <a:sym typeface="Times New Roman"/>
              </a:rPr>
              <a:t>,</a:t>
            </a:r>
            <a:r>
              <a:rPr lang="en">
                <a:solidFill>
                  <a:schemeClr val="accent5"/>
                </a:solidFill>
                <a:latin typeface="Times New Roman"/>
                <a:ea typeface="Times New Roman"/>
                <a:cs typeface="Times New Roman"/>
                <a:sym typeface="Times New Roman"/>
              </a:rPr>
              <a:t>windows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TotalTime>
  <Words>1353</Words>
  <Application>Microsoft Office PowerPoint</Application>
  <PresentationFormat>On-screen Show (16:9)</PresentationFormat>
  <Paragraphs>148</Paragraphs>
  <Slides>27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Nunito ExtraBold</vt:lpstr>
      <vt:lpstr>Times New Roman</vt:lpstr>
      <vt:lpstr>Impact</vt: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Firebase Console: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Gifty Abhishek Telagathoti</cp:lastModifiedBy>
  <cp:revision>8</cp:revision>
  <dcterms:modified xsi:type="dcterms:W3CDTF">2023-05-11T06:44:13Z</dcterms:modified>
</cp:coreProperties>
</file>